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61" r:id="rId4"/>
    <p:sldId id="262" r:id="rId5"/>
    <p:sldId id="317" r:id="rId6"/>
    <p:sldId id="318" r:id="rId7"/>
    <p:sldId id="321" r:id="rId8"/>
    <p:sldId id="325" r:id="rId9"/>
    <p:sldId id="329" r:id="rId10"/>
    <p:sldId id="335" r:id="rId11"/>
    <p:sldId id="338" r:id="rId12"/>
    <p:sldId id="266" r:id="rId13"/>
    <p:sldId id="330" r:id="rId14"/>
    <p:sldId id="339" r:id="rId15"/>
    <p:sldId id="340" r:id="rId16"/>
    <p:sldId id="342" r:id="rId17"/>
    <p:sldId id="348" r:id="rId18"/>
    <p:sldId id="362" r:id="rId19"/>
    <p:sldId id="354" r:id="rId20"/>
    <p:sldId id="358" r:id="rId21"/>
    <p:sldId id="355" r:id="rId22"/>
    <p:sldId id="347" r:id="rId23"/>
    <p:sldId id="346" r:id="rId24"/>
    <p:sldId id="350" r:id="rId25"/>
    <p:sldId id="351" r:id="rId26"/>
    <p:sldId id="352" r:id="rId27"/>
    <p:sldId id="263" r:id="rId28"/>
    <p:sldId id="264" r:id="rId29"/>
    <p:sldId id="315" r:id="rId30"/>
    <p:sldId id="320" r:id="rId31"/>
    <p:sldId id="322" r:id="rId32"/>
    <p:sldId id="327" r:id="rId33"/>
    <p:sldId id="328" r:id="rId34"/>
    <p:sldId id="331" r:id="rId35"/>
    <p:sldId id="332" r:id="rId36"/>
    <p:sldId id="333" r:id="rId37"/>
    <p:sldId id="336" r:id="rId38"/>
    <p:sldId id="337" r:id="rId39"/>
    <p:sldId id="341" r:id="rId40"/>
    <p:sldId id="343" r:id="rId41"/>
    <p:sldId id="345" r:id="rId42"/>
    <p:sldId id="295" r:id="rId43"/>
    <p:sldId id="353" r:id="rId44"/>
    <p:sldId id="275" r:id="rId45"/>
    <p:sldId id="349" r:id="rId46"/>
    <p:sldId id="360" r:id="rId47"/>
    <p:sldId id="361" r:id="rId48"/>
  </p:sldIdLst>
  <p:sldSz cx="9144000" cy="5143500" type="screen16x9"/>
  <p:notesSz cx="6858000" cy="9144000"/>
  <p:embeddedFontLst>
    <p:embeddedFont>
      <p:font typeface="Anaheim" panose="020B0604020202020204" charset="0"/>
      <p:regular r:id="rId51"/>
      <p:bold r:id="rId52"/>
    </p:embeddedFont>
    <p:embeddedFont>
      <p:font typeface="Cambria" panose="02040503050406030204" pitchFamily="18" charset="0"/>
      <p:regular r:id="rId53"/>
      <p:bold r:id="rId54"/>
      <p:italic r:id="rId55"/>
      <p:boldItalic r:id="rId56"/>
    </p:embeddedFont>
    <p:embeddedFont>
      <p:font typeface="DM Sans" pitchFamily="2" charset="0"/>
      <p:regular r:id="rId57"/>
      <p:bold r:id="rId58"/>
      <p:italic r:id="rId59"/>
      <p:boldItalic r:id="rId60"/>
    </p:embeddedFont>
    <p:embeddedFont>
      <p:font typeface="Lato" panose="020F0502020204030203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E5A1F-63F6-2D25-935F-D852E9178DB4}" v="2" dt="2025-06-10T20:01:56.894"/>
    <p1510:client id="{AB3D2D61-C147-48CD-A17F-98AB6A4E66D1}" v="3676" dt="2025-06-11T12:27:31.026"/>
  </p1510:revLst>
</p1510:revInfo>
</file>

<file path=ppt/tableStyles.xml><?xml version="1.0" encoding="utf-8"?>
<a:tblStyleLst xmlns:a="http://schemas.openxmlformats.org/drawingml/2006/main" def="{9F9ADCD2-B601-484D-BC7C-E9B4292E7C05}">
  <a:tblStyle styleId="{9F9ADCD2-B601-484D-BC7C-E9B4292E7C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1B4C7B-306A-4D45-B195-99C34E70B3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137" autoAdjust="0"/>
  </p:normalViewPr>
  <p:slideViewPr>
    <p:cSldViewPr snapToGrid="0">
      <p:cViewPr varScale="1">
        <p:scale>
          <a:sx n="69" d="100"/>
          <a:sy n="69" d="100"/>
        </p:scale>
        <p:origin x="18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B5ACD4-FBB3-D688-6204-3B1A389CE0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C21D7-B6E3-613A-CD53-9C83E7FD02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1B30E-FF37-44FD-B936-4034C14DD3C0}" type="datetimeFigureOut">
              <a:rPr lang="en-CA" smtClean="0"/>
              <a:t>2025-06-11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BA6B4-05AF-7122-D4C9-3C1F8A54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F8F62-8EA7-297B-B7AC-61DF2FF1E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815A2-F231-4B41-A065-2B9341EDB7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05007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Topic: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Effect of Stochastic Gate Noise on Fault-Tolerant Surface Codes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Motivation: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Current quantum computers are not fault-tolerant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Environmental noise leads to decoherence and errors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Goal: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Enable large-scale algorithms using many fault-tolerant qubits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Solution Approach: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Use of quantum error correction, specifically surface codes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Surface codes: 2D lattice structure suitable for hardware, Encode logical qubits using multiple physical qubits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Our Contribution: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Develop/improve realistic stochastic noise simulations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Analyze impact of gate noise on surface code performance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Support design of more robust fault-tolerant quantum systems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55355E23-35C8-C54C-3A59-C687DB33D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dda1946d_4_2689:notes">
            <a:extLst>
              <a:ext uri="{FF2B5EF4-FFF2-40B4-BE49-F238E27FC236}">
                <a16:creationId xmlns:a16="http://schemas.microsoft.com/office/drawing/2014/main" id="{B0428AD8-CDAB-BCA1-E045-ED44399BA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dda1946d_4_2689:notes">
            <a:extLst>
              <a:ext uri="{FF2B5EF4-FFF2-40B4-BE49-F238E27FC236}">
                <a16:creationId xmlns:a16="http://schemas.microsoft.com/office/drawing/2014/main" id="{9FB0E605-CEE9-0D4A-2264-53D6BA618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3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A8C9CFF4-52F1-1A27-288B-6B532A15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DCD85259-3DBE-4A14-3B44-7131EAADCA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B0DDC8B5-2797-1FA0-D94E-B4BC9E357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59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066BFBBF-53F2-EC25-B3D5-ADFF0F7C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24172C10-1BEA-2269-ED3C-E06521463B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D2F3E436-5ABA-5DD9-FC7A-E09988412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49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D763BCA5-9665-1463-0102-66E91A0E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3C04DBAC-AE64-56C6-80FD-FB47D91BC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36A2126A-CBC2-548A-4034-BB967A51BB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254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592BE7BB-1407-635E-A65C-1202E9149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4dda1946d_4_2742:notes">
            <a:extLst>
              <a:ext uri="{FF2B5EF4-FFF2-40B4-BE49-F238E27FC236}">
                <a16:creationId xmlns:a16="http://schemas.microsoft.com/office/drawing/2014/main" id="{D5ADA287-4F8D-B0AD-6333-E07E436BC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4dda1946d_4_2742:notes">
            <a:extLst>
              <a:ext uri="{FF2B5EF4-FFF2-40B4-BE49-F238E27FC236}">
                <a16:creationId xmlns:a16="http://schemas.microsoft.com/office/drawing/2014/main" id="{B2C16653-3D83-2E32-4BF9-873865F2B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471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9E1C6A1C-FCFD-8A65-32AB-8230AEA3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A39AC96F-AF95-1546-1E72-90E748D69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4158F31C-5494-84BE-AB8D-C309ABF18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623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60AA9A01-50FF-3B92-9D82-975BD1398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C76589A6-F1A9-EEF4-2EBC-DD7FEE47A6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CAAC1905-DFF6-9394-F926-D9282DCDB4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243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B5F1F2F8-EFD0-2D31-E084-AC5F5AFED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dda1946d_4_2726:notes">
            <a:extLst>
              <a:ext uri="{FF2B5EF4-FFF2-40B4-BE49-F238E27FC236}">
                <a16:creationId xmlns:a16="http://schemas.microsoft.com/office/drawing/2014/main" id="{E760E569-BD86-2C15-5803-3E6FA1ABD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dda1946d_4_2726:notes">
            <a:extLst>
              <a:ext uri="{FF2B5EF4-FFF2-40B4-BE49-F238E27FC236}">
                <a16:creationId xmlns:a16="http://schemas.microsoft.com/office/drawing/2014/main" id="{1B0B5EA1-4EB4-3E1F-EC4D-CFEEC77F3A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For each L of k (defined by </a:t>
            </a:r>
            <a:r>
              <a:rPr lang="en-CA" err="1"/>
              <a:t>UoU</a:t>
            </a:r>
            <a:r>
              <a:rPr lang="en-CA"/>
              <a:t>), where k is the single qubit gate (Pauli) evaluated, we can break down the resulting matrices in terms of </a:t>
            </a:r>
            <a:r>
              <a:rPr lang="en-CA" err="1"/>
              <a:t>pauli</a:t>
            </a:r>
            <a:r>
              <a:rPr lang="en-CA"/>
              <a:t> operators and a function 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Define f as ½ the Trace of the L times the respective Pauli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We can see how in this picture for each noise contribution we have equal probability (p depolarizing probability)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Can then write depolarizing noise in terms of these functions f for each </a:t>
            </a:r>
            <a:r>
              <a:rPr lang="en-CA" err="1"/>
              <a:t>pauli</a:t>
            </a:r>
            <a:r>
              <a:rPr lang="en-CA"/>
              <a:t> component (and each gate)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53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201C6100-FDBE-124A-5291-3207FDA0E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dda1946d_4_2726:notes">
            <a:extLst>
              <a:ext uri="{FF2B5EF4-FFF2-40B4-BE49-F238E27FC236}">
                <a16:creationId xmlns:a16="http://schemas.microsoft.com/office/drawing/2014/main" id="{38F021EA-D480-DB3B-7455-5FB821EAAF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dda1946d_4_2726:notes">
            <a:extLst>
              <a:ext uri="{FF2B5EF4-FFF2-40B4-BE49-F238E27FC236}">
                <a16:creationId xmlns:a16="http://schemas.microsoft.com/office/drawing/2014/main" id="{529465E3-FFBA-6051-11E1-0F19812D84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If we take Zeta, to be the Ito integral of f (</a:t>
            </a:r>
            <a:r>
              <a:rPr lang="en-CA" dirty="0" err="1"/>
              <a:t>wrt</a:t>
            </a:r>
            <a:r>
              <a:rPr lang="en-CA" dirty="0"/>
              <a:t> </a:t>
            </a:r>
            <a:r>
              <a:rPr lang="en-CA" dirty="0" err="1"/>
              <a:t>dW</a:t>
            </a:r>
            <a:r>
              <a:rPr lang="en-CA" dirty="0"/>
              <a:t>, the increment of Brownian motion) we can write a condensed Xi in terms of Zeta</a:t>
            </a:r>
            <a:br>
              <a:rPr lang="en-CA" dirty="0"/>
            </a:br>
            <a:r>
              <a:rPr lang="en-CA" dirty="0"/>
              <a:t>where then the X, Y, Z component of Xi map to zeta and make up the covariance matrix of which we sample (theta) 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Sample just the expectation of combinations of zeta, where hen </a:t>
            </a:r>
            <a:r>
              <a:rPr lang="en-CA" dirty="0" err="1"/>
              <a:t>i</a:t>
            </a:r>
            <a:r>
              <a:rPr lang="en-CA" dirty="0"/>
              <a:t>=j covariance = variance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76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B3445F6E-FA95-D4BD-DD85-97425E0B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dda1946d_4_2726:notes">
            <a:extLst>
              <a:ext uri="{FF2B5EF4-FFF2-40B4-BE49-F238E27FC236}">
                <a16:creationId xmlns:a16="http://schemas.microsoft.com/office/drawing/2014/main" id="{D3B218B4-5A91-C6DE-254B-88298E435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dda1946d_4_2726:notes">
            <a:extLst>
              <a:ext uri="{FF2B5EF4-FFF2-40B4-BE49-F238E27FC236}">
                <a16:creationId xmlns:a16="http://schemas.microsoft.com/office/drawing/2014/main" id="{648A0832-88F4-4144-7380-93ECBA67E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369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B1489001-51F3-BBF1-E9D2-0D36D29D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08:notes">
            <a:extLst>
              <a:ext uri="{FF2B5EF4-FFF2-40B4-BE49-F238E27FC236}">
                <a16:creationId xmlns:a16="http://schemas.microsoft.com/office/drawing/2014/main" id="{E74271F8-DF3A-ABD2-DC26-044C0EDB3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08:notes">
            <a:extLst>
              <a:ext uri="{FF2B5EF4-FFF2-40B4-BE49-F238E27FC236}">
                <a16:creationId xmlns:a16="http://schemas.microsoft.com/office/drawing/2014/main" id="{7B9BF35D-0A61-1F24-63FE-B0EC734C1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742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5F89A8FA-34DB-199A-E701-6B5C8E052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dda1946d_4_2689:notes">
            <a:extLst>
              <a:ext uri="{FF2B5EF4-FFF2-40B4-BE49-F238E27FC236}">
                <a16:creationId xmlns:a16="http://schemas.microsoft.com/office/drawing/2014/main" id="{B25EE708-9EAA-31D7-E33F-89F03D926B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dda1946d_4_2689:notes">
            <a:extLst>
              <a:ext uri="{FF2B5EF4-FFF2-40B4-BE49-F238E27FC236}">
                <a16:creationId xmlns:a16="http://schemas.microsoft.com/office/drawing/2014/main" id="{247E8408-71AE-A061-5F95-ED8B01027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39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A00DDBEF-5B5E-718F-7164-7190970A2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99A18850-6AF9-C6EC-E7A4-A31ADFFC0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40991C95-E8B9-7193-4A30-C4E3EBFB7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186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E6B9CEAC-4E02-E4E6-D645-D9B6E230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D4360EDB-6EC8-7FAE-E4FB-792F98DF00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9955B6C5-F19B-1641-1F38-D4A7856DD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50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D0E2FC10-1B5A-BEEC-5887-F96D3E130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2A8C6737-4C26-74A8-E7DD-ED73290A2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970302E7-F72F-1EB0-276F-0089F299C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731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20203faf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620203faf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CC5824CC-AB81-9DB8-07D4-024136CD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05AB1E09-E9B5-4EAF-51F1-5E668CF1E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B2A538B0-3389-FF3E-28FB-8FC7702619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513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CE0B5638-AE62-02C0-9DB5-EDE9D583D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24A9950B-AED2-80AE-40FF-4CA730505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D6C6CD4C-6A49-C939-BA14-A32D469FB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52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664579DB-B3C6-82C1-9AB0-514B3C62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08C88E34-F0DE-0F38-2A45-8C989BD88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21FB9E37-A002-0421-D870-00D07952C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80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1516FA23-62A7-EC96-74EE-EFC42D96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84FFC671-EF82-702E-EF5D-DF426496B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6B8B64D4-5797-15B1-9AD6-684D33685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8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2040986F-3CB7-A82B-1A2F-BE803B074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F870FB55-1A1F-7877-8B1E-A423A0E2A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CF7C4515-AB27-A37D-4A0C-56EC548A9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049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A9D36C2B-AC23-1FD5-A7EB-2420F2B2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097316FC-9218-A07A-2A53-335E3E6EB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9F69942E-22B5-80F7-D710-120EBBB94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06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54676E8B-FD7C-8695-BE01-DB3A1C3FE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A8953958-30A6-9B92-5D89-C82DBE9214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71B26DFD-33E0-9683-8BFB-8FB970E4F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907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0E8990FC-447D-B23E-1DD8-5521E82E3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92024AFD-FF80-0D43-660D-25A31DDEFE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E44C2ABB-DC58-AE8A-CF3C-EBEBC820C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455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D5B8F7FA-F5F8-72D6-E40B-F89600F57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6142AB62-07B5-6AE6-3DBA-5E4E57A04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9A3EC1BA-928D-DBC8-5D38-E01E49848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42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C0EA8531-ACD0-BAA9-259D-D29BB937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B6D5BBF2-71E0-47D7-0E04-E912B3F58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05921E88-AE7C-1A1F-E817-9F2706485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859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D955EF29-3B84-C983-A4D6-7CAD0486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CA3B89DC-D57A-3114-A6F2-B667F1681E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A53BE023-D24B-6FED-2DA6-0395E93D6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530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B2109ED9-20CF-6746-2687-E5F2B1D0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C9CD0D08-7803-FB12-A452-081D6AD6C8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8BAB3B69-17A7-DB9B-CEFA-15638089B6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 contact with CERN QTI and hoping to continue this work with the potential to collaborate with them and IBM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701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20203faf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20203faf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4EE3FA44-8E81-E097-09CF-B1ECD5D2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D97CD253-426C-45D1-2024-97DB77533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77835531-47E3-0CDF-1DC5-8674559BFA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008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93aab12be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93aab12be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D2285C87-A31E-7C51-BFE1-FF01D144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23887BBC-63C9-2DFB-136E-B1E28D1D6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22CA372A-16DE-0DA9-7882-9CC1FF9C9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649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2383B9A2-F63B-768D-7A4A-529449E01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D2A08031-0EAC-E7E4-8FBA-161D2F1D9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32D6EEE1-4BF2-7315-0ABA-6EDE0E130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6066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52A99C8D-0F5F-34A5-69B7-7C887C772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04723FB9-CC01-19A0-85E5-39AF98E4A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C29FEAD2-0797-72EF-2538-AF93AA1DA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675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8DA46949-A0B3-DECE-CC5E-E4379109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86F0D141-634B-72E3-18F7-9B2CD6131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E6A2CD81-A843-DF7E-AF20-3B63628F7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364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B491A635-19A3-30C2-650A-922FBA6B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08:notes">
            <a:extLst>
              <a:ext uri="{FF2B5EF4-FFF2-40B4-BE49-F238E27FC236}">
                <a16:creationId xmlns:a16="http://schemas.microsoft.com/office/drawing/2014/main" id="{FE1584E8-0C86-DB96-0293-B9ED674CCF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08:notes">
            <a:extLst>
              <a:ext uri="{FF2B5EF4-FFF2-40B4-BE49-F238E27FC236}">
                <a16:creationId xmlns:a16="http://schemas.microsoft.com/office/drawing/2014/main" id="{0A4F019A-461F-9257-3EDB-C1CABB18A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01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C934F263-47D8-2E8D-39EE-7076DACC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043E713A-67BF-5074-7C51-60C99A018C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BD638FF9-21CA-6BA8-2AEF-4C71A240E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923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C8B11A7A-CF4D-FE77-5039-F334FE0A0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dda1946d_4_2689:notes">
            <a:extLst>
              <a:ext uri="{FF2B5EF4-FFF2-40B4-BE49-F238E27FC236}">
                <a16:creationId xmlns:a16="http://schemas.microsoft.com/office/drawing/2014/main" id="{24F9A51C-34A2-4F81-CB1C-1DC8E6A320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dda1946d_4_2689:notes">
            <a:extLst>
              <a:ext uri="{FF2B5EF4-FFF2-40B4-BE49-F238E27FC236}">
                <a16:creationId xmlns:a16="http://schemas.microsoft.com/office/drawing/2014/main" id="{613732EF-384F-0036-71F7-341A6F61F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3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A9967115-629C-5BEA-4958-EDB7568FC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4B0AF852-B9CF-6CC0-E3F9-A79FED0B1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2B506E04-1836-CF09-E823-C725AA5D2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37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id="{63C51ADC-C91B-A5AF-5214-AF47131E9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08:notes">
            <a:extLst>
              <a:ext uri="{FF2B5EF4-FFF2-40B4-BE49-F238E27FC236}">
                <a16:creationId xmlns:a16="http://schemas.microsoft.com/office/drawing/2014/main" id="{4821668C-B8A1-1911-284E-58A7E6A3B6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08:notes">
            <a:extLst>
              <a:ext uri="{FF2B5EF4-FFF2-40B4-BE49-F238E27FC236}">
                <a16:creationId xmlns:a16="http://schemas.microsoft.com/office/drawing/2014/main" id="{F96BA43E-4718-462E-31DC-AF735826E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45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8440" t="53991" r="32496" b="2501"/>
          <a:stretch/>
        </p:blipFill>
        <p:spPr>
          <a:xfrm>
            <a:off x="0" y="0"/>
            <a:ext cx="3157350" cy="19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1150" y="1455988"/>
            <a:ext cx="53184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11150" y="3354913"/>
            <a:ext cx="3157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02500"/>
            <a:ext cx="54888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713225" y="2823600"/>
            <a:ext cx="315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l="9055" t="52315" r="36489"/>
          <a:stretch/>
        </p:blipFill>
        <p:spPr>
          <a:xfrm>
            <a:off x="0" y="0"/>
            <a:ext cx="2911002" cy="216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2" y="0"/>
            <a:ext cx="9144002" cy="5150225"/>
            <a:chOff x="-2" y="0"/>
            <a:chExt cx="9144002" cy="5150225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2">
              <a:alphaModFix/>
            </a:blip>
            <a:srcRect l="12320" t="65543" r="35160" b="5847"/>
            <a:stretch/>
          </p:blipFill>
          <p:spPr>
            <a:xfrm>
              <a:off x="-2" y="0"/>
              <a:ext cx="2532552" cy="11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2">
              <a:alphaModFix/>
            </a:blip>
            <a:srcRect l="56217" t="8940" r="11690" b="22655"/>
            <a:stretch/>
          </p:blipFill>
          <p:spPr>
            <a:xfrm rot="5400000" flipH="1">
              <a:off x="6967424" y="2973649"/>
              <a:ext cx="1547500" cy="28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20000" y="21663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3419250" y="21663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720000" y="389958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3419250" y="389958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6118549" y="21663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6118549" y="389958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4082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50" y="14082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50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4082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7"/>
          </p:nvPr>
        </p:nvSpPr>
        <p:spPr>
          <a:xfrm>
            <a:off x="341925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0"/>
          </p:nvPr>
        </p:nvSpPr>
        <p:spPr>
          <a:xfrm>
            <a:off x="341925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-2" y="0"/>
            <a:ext cx="9144002" cy="5150225"/>
            <a:chOff x="-2" y="0"/>
            <a:chExt cx="9144002" cy="5150225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2">
              <a:alphaModFix/>
            </a:blip>
            <a:srcRect l="12320" t="65543" r="35160" b="5847"/>
            <a:stretch/>
          </p:blipFill>
          <p:spPr>
            <a:xfrm rot="10800000" flipH="1">
              <a:off x="-2" y="3976775"/>
              <a:ext cx="2532552" cy="11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2">
              <a:alphaModFix/>
            </a:blip>
            <a:srcRect l="56217" t="8940" r="11690" b="22655"/>
            <a:stretch/>
          </p:blipFill>
          <p:spPr>
            <a:xfrm rot="5400000">
              <a:off x="6967424" y="-629076"/>
              <a:ext cx="1547500" cy="28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-10391" y="0"/>
            <a:ext cx="9154391" cy="5143500"/>
            <a:chOff x="0" y="0"/>
            <a:chExt cx="9154391" cy="5143500"/>
          </a:xfrm>
        </p:grpSpPr>
        <p:pic>
          <p:nvPicPr>
            <p:cNvPr id="86" name="Google Shape;86;p15"/>
            <p:cNvPicPr preferRelativeResize="0"/>
            <p:nvPr/>
          </p:nvPicPr>
          <p:blipFill rotWithShape="1">
            <a:blip r:embed="rId2">
              <a:alphaModFix/>
            </a:blip>
            <a:srcRect l="29075" t="54998" r="35396" b="22973"/>
            <a:stretch/>
          </p:blipFill>
          <p:spPr>
            <a:xfrm flipH="1">
              <a:off x="7441167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2">
              <a:alphaModFix/>
            </a:blip>
            <a:srcRect l="51729" t="26417" r="36944" b="25974"/>
            <a:stretch/>
          </p:blipFill>
          <p:spPr>
            <a:xfrm rot="10800000" flipH="1">
              <a:off x="0" y="3190801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53382" t="5892" b="25430"/>
          <a:stretch/>
        </p:blipFill>
        <p:spPr>
          <a:xfrm flipH="1">
            <a:off x="6651901" y="-1"/>
            <a:ext cx="2492099" cy="31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329354" y="2814625"/>
            <a:ext cx="5796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2329300" y="951325"/>
            <a:ext cx="57966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3225" y="1133850"/>
            <a:ext cx="4098600" cy="17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13225" y="2893350"/>
            <a:ext cx="4098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>
            <a:spLocks noGrp="1"/>
          </p:cNvSpPr>
          <p:nvPr>
            <p:ph type="pic" idx="2"/>
          </p:nvPr>
        </p:nvSpPr>
        <p:spPr>
          <a:xfrm>
            <a:off x="5471621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96" name="Google Shape;96;p17"/>
          <p:cNvPicPr preferRelativeResize="0"/>
          <p:nvPr/>
        </p:nvPicPr>
        <p:blipFill rotWithShape="1">
          <a:blip r:embed="rId2">
            <a:alphaModFix/>
          </a:blip>
          <a:srcRect l="53636" t="9637" r="8385" b="24620"/>
          <a:stretch/>
        </p:blipFill>
        <p:spPr>
          <a:xfrm>
            <a:off x="7200" y="0"/>
            <a:ext cx="1831327" cy="269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99" name="Google Shape;99;p18"/>
            <p:cNvPicPr preferRelativeResize="0"/>
            <p:nvPr/>
          </p:nvPicPr>
          <p:blipFill rotWithShape="1">
            <a:blip r:embed="rId2">
              <a:alphaModFix/>
            </a:blip>
            <a:srcRect l="38316" t="4495" r="6985" b="23911"/>
            <a:stretch/>
          </p:blipFill>
          <p:spPr>
            <a:xfrm rot="10800000">
              <a:off x="6220024" y="1888351"/>
              <a:ext cx="2923976" cy="325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8"/>
            <p:cNvPicPr preferRelativeResize="0"/>
            <p:nvPr/>
          </p:nvPicPr>
          <p:blipFill rotWithShape="1">
            <a:blip r:embed="rId2">
              <a:alphaModFix/>
            </a:blip>
            <a:srcRect l="8440" t="53991" r="32496" b="2501"/>
            <a:stretch/>
          </p:blipFill>
          <p:spPr>
            <a:xfrm>
              <a:off x="0" y="0"/>
              <a:ext cx="3157350" cy="1978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932713" y="1554750"/>
            <a:ext cx="2725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932713" y="2617950"/>
            <a:ext cx="27258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2299" y="1557168"/>
            <a:ext cx="25125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5342418" y="2617968"/>
            <a:ext cx="2512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l="6377" t="65032" r="34625" b="1415"/>
          <a:stretch/>
        </p:blipFill>
        <p:spPr>
          <a:xfrm rot="10800000">
            <a:off x="5990223" y="3617948"/>
            <a:ext cx="3153777" cy="152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0"/>
          <p:cNvGrpSpPr/>
          <p:nvPr/>
        </p:nvGrpSpPr>
        <p:grpSpPr>
          <a:xfrm>
            <a:off x="-10391" y="0"/>
            <a:ext cx="9154391" cy="5143500"/>
            <a:chOff x="-10391" y="0"/>
            <a:chExt cx="9154391" cy="5143500"/>
          </a:xfrm>
        </p:grpSpPr>
        <p:pic>
          <p:nvPicPr>
            <p:cNvPr id="109" name="Google Shape;109;p20"/>
            <p:cNvPicPr preferRelativeResize="0"/>
            <p:nvPr/>
          </p:nvPicPr>
          <p:blipFill rotWithShape="1">
            <a:blip r:embed="rId2">
              <a:alphaModFix/>
            </a:blip>
            <a:srcRect l="29075" t="54998" r="35396" b="22973"/>
            <a:stretch/>
          </p:blipFill>
          <p:spPr>
            <a:xfrm flipH="1">
              <a:off x="7430776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 rotWithShape="1">
            <a:blip r:embed="rId2">
              <a:alphaModFix/>
            </a:blip>
            <a:srcRect l="51729" t="26417" r="36944" b="25974"/>
            <a:stretch/>
          </p:blipFill>
          <p:spPr>
            <a:xfrm rot="10800000" flipH="1">
              <a:off x="-10391" y="3190801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327445" y="2513452"/>
            <a:ext cx="28494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2"/>
          </p:nvPr>
        </p:nvSpPr>
        <p:spPr>
          <a:xfrm>
            <a:off x="720000" y="2513452"/>
            <a:ext cx="28494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3"/>
          </p:nvPr>
        </p:nvSpPr>
        <p:spPr>
          <a:xfrm>
            <a:off x="720000" y="1767031"/>
            <a:ext cx="2849400" cy="8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4"/>
          </p:nvPr>
        </p:nvSpPr>
        <p:spPr>
          <a:xfrm>
            <a:off x="4327447" y="1767031"/>
            <a:ext cx="2849400" cy="8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6" name="Google Shape;116;p20"/>
          <p:cNvGrpSpPr/>
          <p:nvPr/>
        </p:nvGrpSpPr>
        <p:grpSpPr>
          <a:xfrm rot="-5400000">
            <a:off x="8341022" y="4248797"/>
            <a:ext cx="432705" cy="710396"/>
            <a:chOff x="5741750" y="3809796"/>
            <a:chExt cx="674100" cy="1106709"/>
          </a:xfrm>
        </p:grpSpPr>
        <p:sp>
          <p:nvSpPr>
            <p:cNvPr id="117" name="Google Shape;117;p20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4688847" y="1730075"/>
            <a:ext cx="3422100" cy="20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2"/>
          </p:nvPr>
        </p:nvSpPr>
        <p:spPr>
          <a:xfrm>
            <a:off x="720000" y="1730075"/>
            <a:ext cx="3422100" cy="20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 l="53382" t="5892" b="25430"/>
          <a:stretch/>
        </p:blipFill>
        <p:spPr>
          <a:xfrm rot="10800000" flipH="1">
            <a:off x="0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843475" y="2166912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843475" y="1251012"/>
            <a:ext cx="14199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843475" y="3167388"/>
            <a:ext cx="26178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48039" t="5892" r="5342" b="25430"/>
          <a:stretch/>
        </p:blipFill>
        <p:spPr>
          <a:xfrm rot="10800000">
            <a:off x="6651901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720000" y="2511365"/>
            <a:ext cx="2305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419250" y="2511365"/>
            <a:ext cx="2305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118500" y="2511365"/>
            <a:ext cx="2305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720000" y="198167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419250" y="198167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118500" y="198167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32" name="Google Shape;132;p22"/>
          <p:cNvGrpSpPr/>
          <p:nvPr/>
        </p:nvGrpSpPr>
        <p:grpSpPr>
          <a:xfrm flipH="1">
            <a:off x="-3191" y="0"/>
            <a:ext cx="9154391" cy="5143500"/>
            <a:chOff x="-3191" y="0"/>
            <a:chExt cx="9154391" cy="5143500"/>
          </a:xfrm>
        </p:grpSpPr>
        <p:pic>
          <p:nvPicPr>
            <p:cNvPr id="133" name="Google Shape;133;p22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 rot="10800000" flipH="1">
              <a:off x="-3191" y="3795802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2"/>
            <p:cNvPicPr preferRelativeResize="0"/>
            <p:nvPr/>
          </p:nvPicPr>
          <p:blipFill rotWithShape="1">
            <a:blip r:embed="rId2">
              <a:alphaModFix/>
            </a:blip>
            <a:srcRect l="51729" t="26417" r="36944" b="25974"/>
            <a:stretch/>
          </p:blipFill>
          <p:spPr>
            <a:xfrm flipH="1">
              <a:off x="8604998" y="0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3"/>
          <p:cNvGrpSpPr/>
          <p:nvPr/>
        </p:nvGrpSpPr>
        <p:grpSpPr>
          <a:xfrm>
            <a:off x="-2" y="0"/>
            <a:ext cx="9144002" cy="5150225"/>
            <a:chOff x="-2" y="0"/>
            <a:chExt cx="9144002" cy="5150225"/>
          </a:xfrm>
        </p:grpSpPr>
        <p:pic>
          <p:nvPicPr>
            <p:cNvPr id="137" name="Google Shape;137;p23"/>
            <p:cNvPicPr preferRelativeResize="0"/>
            <p:nvPr/>
          </p:nvPicPr>
          <p:blipFill rotWithShape="1">
            <a:blip r:embed="rId2">
              <a:alphaModFix/>
            </a:blip>
            <a:srcRect l="12320" t="65543" r="35160" b="5847"/>
            <a:stretch/>
          </p:blipFill>
          <p:spPr>
            <a:xfrm rot="10800000" flipH="1">
              <a:off x="-2" y="3976775"/>
              <a:ext cx="2532552" cy="11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3"/>
            <p:cNvPicPr preferRelativeResize="0"/>
            <p:nvPr/>
          </p:nvPicPr>
          <p:blipFill rotWithShape="1">
            <a:blip r:embed="rId2">
              <a:alphaModFix/>
            </a:blip>
            <a:srcRect l="56217" t="8940" r="11690" b="22655"/>
            <a:stretch/>
          </p:blipFill>
          <p:spPr>
            <a:xfrm rot="5400000">
              <a:off x="6967424" y="-629076"/>
              <a:ext cx="1547500" cy="28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720000" y="1941074"/>
            <a:ext cx="3176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2"/>
          </p:nvPr>
        </p:nvSpPr>
        <p:spPr>
          <a:xfrm>
            <a:off x="4049343" y="1941074"/>
            <a:ext cx="3176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720000" y="3583950"/>
            <a:ext cx="3176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4"/>
          </p:nvPr>
        </p:nvSpPr>
        <p:spPr>
          <a:xfrm>
            <a:off x="4049334" y="3583950"/>
            <a:ext cx="3176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5"/>
          </p:nvPr>
        </p:nvSpPr>
        <p:spPr>
          <a:xfrm>
            <a:off x="720000" y="1573675"/>
            <a:ext cx="3176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6"/>
          </p:nvPr>
        </p:nvSpPr>
        <p:spPr>
          <a:xfrm>
            <a:off x="720000" y="3212297"/>
            <a:ext cx="3176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7"/>
          </p:nvPr>
        </p:nvSpPr>
        <p:spPr>
          <a:xfrm>
            <a:off x="4049329" y="1573675"/>
            <a:ext cx="3176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8"/>
          </p:nvPr>
        </p:nvSpPr>
        <p:spPr>
          <a:xfrm>
            <a:off x="4049329" y="3212297"/>
            <a:ext cx="3176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8" name="Google Shape;148;p23"/>
          <p:cNvGrpSpPr/>
          <p:nvPr/>
        </p:nvGrpSpPr>
        <p:grpSpPr>
          <a:xfrm rot="-5400000">
            <a:off x="8341022" y="4248797"/>
            <a:ext cx="432705" cy="710396"/>
            <a:chOff x="5741750" y="3809796"/>
            <a:chExt cx="674100" cy="1106709"/>
          </a:xfrm>
        </p:grpSpPr>
        <p:sp>
          <p:nvSpPr>
            <p:cNvPr id="149" name="Google Shape;149;p23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3" name="Google Shape;153;p24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4"/>
            <p:cNvPicPr preferRelativeResize="0"/>
            <p:nvPr/>
          </p:nvPicPr>
          <p:blipFill rotWithShape="1">
            <a:blip r:embed="rId2">
              <a:alphaModFix/>
            </a:blip>
            <a:srcRect l="56089" t="4714" r="-3922" b="27161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1"/>
          </p:nvPr>
        </p:nvSpPr>
        <p:spPr>
          <a:xfrm>
            <a:off x="720000" y="1948868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2"/>
          </p:nvPr>
        </p:nvSpPr>
        <p:spPr>
          <a:xfrm>
            <a:off x="3467550" y="1948868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3"/>
          </p:nvPr>
        </p:nvSpPr>
        <p:spPr>
          <a:xfrm>
            <a:off x="720000" y="3587522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4"/>
          </p:nvPr>
        </p:nvSpPr>
        <p:spPr>
          <a:xfrm>
            <a:off x="3467550" y="3587522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5"/>
          </p:nvPr>
        </p:nvSpPr>
        <p:spPr>
          <a:xfrm>
            <a:off x="6215100" y="1948868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6"/>
          </p:nvPr>
        </p:nvSpPr>
        <p:spPr>
          <a:xfrm>
            <a:off x="6215100" y="3587522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7"/>
          </p:nvPr>
        </p:nvSpPr>
        <p:spPr>
          <a:xfrm>
            <a:off x="721001" y="158656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8"/>
          </p:nvPr>
        </p:nvSpPr>
        <p:spPr>
          <a:xfrm>
            <a:off x="3467550" y="158656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9"/>
          </p:nvPr>
        </p:nvSpPr>
        <p:spPr>
          <a:xfrm>
            <a:off x="6217200" y="158656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3"/>
          </p:nvPr>
        </p:nvSpPr>
        <p:spPr>
          <a:xfrm>
            <a:off x="721001" y="322519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14"/>
          </p:nvPr>
        </p:nvSpPr>
        <p:spPr>
          <a:xfrm>
            <a:off x="3467550" y="322519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5"/>
          </p:nvPr>
        </p:nvSpPr>
        <p:spPr>
          <a:xfrm>
            <a:off x="6217200" y="322519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 hasCustomPrompt="1"/>
          </p:nvPr>
        </p:nvSpPr>
        <p:spPr>
          <a:xfrm>
            <a:off x="713225" y="780560"/>
            <a:ext cx="4175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13225" y="1525514"/>
            <a:ext cx="41754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980423"/>
            <a:ext cx="4175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3"/>
          </p:nvPr>
        </p:nvSpPr>
        <p:spPr>
          <a:xfrm>
            <a:off x="713225" y="2725367"/>
            <a:ext cx="41754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180286"/>
            <a:ext cx="4175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5"/>
          </p:nvPr>
        </p:nvSpPr>
        <p:spPr>
          <a:xfrm>
            <a:off x="713225" y="3925240"/>
            <a:ext cx="41754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77" name="Google Shape;177;p26"/>
            <p:cNvPicPr preferRelativeResize="0"/>
            <p:nvPr/>
          </p:nvPicPr>
          <p:blipFill rotWithShape="1">
            <a:blip r:embed="rId2">
              <a:alphaModFix/>
            </a:blip>
            <a:srcRect l="8348" t="4337" r="8828" b="1580"/>
            <a:stretch/>
          </p:blipFill>
          <p:spPr>
            <a:xfrm rot="10800000">
              <a:off x="4716398" y="865901"/>
              <a:ext cx="4427602" cy="427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6"/>
            <p:cNvPicPr preferRelativeResize="0"/>
            <p:nvPr/>
          </p:nvPicPr>
          <p:blipFill rotWithShape="1">
            <a:blip r:embed="rId2">
              <a:alphaModFix/>
            </a:blip>
            <a:srcRect l="8440" t="64341" r="32496" b="-7848"/>
            <a:stretch/>
          </p:blipFill>
          <p:spPr>
            <a:xfrm>
              <a:off x="0" y="0"/>
              <a:ext cx="3157350" cy="1978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575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1"/>
          </p:nvPr>
        </p:nvSpPr>
        <p:spPr>
          <a:xfrm>
            <a:off x="713225" y="1522000"/>
            <a:ext cx="45753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713225" y="3317525"/>
            <a:ext cx="3861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7"/>
          <p:cNvGrpSpPr/>
          <p:nvPr/>
        </p:nvGrpSpPr>
        <p:grpSpPr>
          <a:xfrm rot="-5400000">
            <a:off x="63500" y="4279813"/>
            <a:ext cx="534426" cy="877509"/>
            <a:chOff x="5741750" y="3809796"/>
            <a:chExt cx="674100" cy="1106709"/>
          </a:xfrm>
        </p:grpSpPr>
        <p:sp>
          <p:nvSpPr>
            <p:cNvPr id="184" name="Google Shape;184;p27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6" name="Google Shape;186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7" name="Google Shape;187;p27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7"/>
            <p:cNvPicPr preferRelativeResize="0"/>
            <p:nvPr/>
          </p:nvPicPr>
          <p:blipFill rotWithShape="1">
            <a:blip r:embed="rId2">
              <a:alphaModFix/>
            </a:blip>
            <a:srcRect l="56089" t="4714" r="-3922" b="27161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8"/>
          <p:cNvGrpSpPr/>
          <p:nvPr/>
        </p:nvGrpSpPr>
        <p:grpSpPr>
          <a:xfrm flipH="1">
            <a:off x="352229" y="255930"/>
            <a:ext cx="997327" cy="567147"/>
            <a:chOff x="5692063" y="3258250"/>
            <a:chExt cx="1143200" cy="650100"/>
          </a:xfrm>
        </p:grpSpPr>
        <p:sp>
          <p:nvSpPr>
            <p:cNvPr id="191" name="Google Shape;191;p28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5692063" y="3526781"/>
              <a:ext cx="877482" cy="113038"/>
            </a:xfrm>
            <a:custGeom>
              <a:avLst/>
              <a:gdLst/>
              <a:ahLst/>
              <a:cxnLst/>
              <a:rect l="l" t="t" r="r" b="b"/>
              <a:pathLst>
                <a:path w="7977111" h="962025" extrusionOk="0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28"/>
          <p:cNvGrpSpPr/>
          <p:nvPr/>
        </p:nvGrpSpPr>
        <p:grpSpPr>
          <a:xfrm>
            <a:off x="0" y="0"/>
            <a:ext cx="9144000" cy="5180025"/>
            <a:chOff x="0" y="0"/>
            <a:chExt cx="9144000" cy="5180025"/>
          </a:xfrm>
        </p:grpSpPr>
        <p:pic>
          <p:nvPicPr>
            <p:cNvPr id="194" name="Google Shape;194;p28"/>
            <p:cNvPicPr preferRelativeResize="0"/>
            <p:nvPr/>
          </p:nvPicPr>
          <p:blipFill rotWithShape="1">
            <a:blip r:embed="rId2">
              <a:alphaModFix/>
            </a:blip>
            <a:srcRect l="48039" t="5892" r="5342" b="25430"/>
            <a:stretch/>
          </p:blipFill>
          <p:spPr>
            <a:xfrm rot="10800000" flipH="1">
              <a:off x="0" y="2057399"/>
              <a:ext cx="2492099" cy="312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8"/>
            <p:cNvPicPr preferRelativeResize="0"/>
            <p:nvPr/>
          </p:nvPicPr>
          <p:blipFill rotWithShape="1">
            <a:blip r:embed="rId2">
              <a:alphaModFix/>
            </a:blip>
            <a:srcRect l="29075" t="54998" r="35396" b="22973"/>
            <a:stretch/>
          </p:blipFill>
          <p:spPr>
            <a:xfrm flipH="1">
              <a:off x="7430776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l="8440" t="64103" r="32496" b="2432"/>
          <a:stretch/>
        </p:blipFill>
        <p:spPr>
          <a:xfrm>
            <a:off x="0" y="-6"/>
            <a:ext cx="3157350" cy="15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191984" y="3687803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20000" y="3687803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192200" y="323460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20000" y="323460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6"/>
          <p:cNvGrpSpPr/>
          <p:nvPr/>
        </p:nvGrpSpPr>
        <p:grpSpPr>
          <a:xfrm rot="-5400000">
            <a:off x="8341022" y="89747"/>
            <a:ext cx="432705" cy="710396"/>
            <a:chOff x="5741750" y="3809796"/>
            <a:chExt cx="674100" cy="1106709"/>
          </a:xfrm>
        </p:grpSpPr>
        <p:sp>
          <p:nvSpPr>
            <p:cNvPr id="30" name="Google Shape;30;p6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6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2" name="Google Shape;32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3" name="Google Shape;33;p6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6"/>
            <p:cNvPicPr preferRelativeResize="0"/>
            <p:nvPr/>
          </p:nvPicPr>
          <p:blipFill rotWithShape="1">
            <a:blip r:embed="rId2">
              <a:alphaModFix/>
            </a:blip>
            <a:srcRect l="56089" t="4714" r="-3922" b="27161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l="8440" t="53991" r="32496" b="2501"/>
          <a:stretch/>
        </p:blipFill>
        <p:spPr>
          <a:xfrm flipH="1">
            <a:off x="5986650" y="0"/>
            <a:ext cx="3157350" cy="19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 flipH="1">
            <a:off x="4354678" y="1307100"/>
            <a:ext cx="4072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998975" y="1424975"/>
            <a:ext cx="36396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998975" y="2586400"/>
            <a:ext cx="36396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l="48039" t="5892" r="5342" b="25430"/>
          <a:stretch/>
        </p:blipFill>
        <p:spPr>
          <a:xfrm rot="10800000" flipH="1">
            <a:off x="0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20000" y="3924800"/>
            <a:ext cx="7704000" cy="67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■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■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■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C76B8-A37C-4597-6301-38BA5AB50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CD83BB-7EA7-4EDC-A030-41F76EFE9D0C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8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48.svg"/><Relationship Id="rId5" Type="http://schemas.openxmlformats.org/officeDocument/2006/relationships/image" Target="../media/image44.sv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6.png"/><Relationship Id="rId21" Type="http://schemas.openxmlformats.org/officeDocument/2006/relationships/image" Target="../media/image73.svg"/><Relationship Id="rId7" Type="http://schemas.openxmlformats.org/officeDocument/2006/relationships/image" Target="../media/image60.svg"/><Relationship Id="rId12" Type="http://schemas.openxmlformats.org/officeDocument/2006/relationships/image" Target="../media/image12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24" Type="http://schemas.openxmlformats.org/officeDocument/2006/relationships/image" Target="../media/image76.png"/><Relationship Id="rId5" Type="http://schemas.openxmlformats.org/officeDocument/2006/relationships/image" Target="../media/image58.sv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28" Type="http://schemas.openxmlformats.org/officeDocument/2006/relationships/image" Target="../media/image80.png"/><Relationship Id="rId10" Type="http://schemas.openxmlformats.org/officeDocument/2006/relationships/image" Target="../media/image63.png"/><Relationship Id="rId19" Type="http://schemas.openxmlformats.org/officeDocument/2006/relationships/image" Target="../media/image71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6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svg"/><Relationship Id="rId1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109.svg"/><Relationship Id="rId12" Type="http://schemas.openxmlformats.org/officeDocument/2006/relationships/image" Target="../media/image114.png"/><Relationship Id="rId17" Type="http://schemas.openxmlformats.org/officeDocument/2006/relationships/image" Target="../media/image119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8.png"/><Relationship Id="rId11" Type="http://schemas.openxmlformats.org/officeDocument/2006/relationships/image" Target="../media/image113.svg"/><Relationship Id="rId5" Type="http://schemas.openxmlformats.org/officeDocument/2006/relationships/image" Target="../media/image107.svg"/><Relationship Id="rId15" Type="http://schemas.openxmlformats.org/officeDocument/2006/relationships/image" Target="../media/image117.svg"/><Relationship Id="rId10" Type="http://schemas.openxmlformats.org/officeDocument/2006/relationships/image" Target="../media/image112.png"/><Relationship Id="rId19" Type="http://schemas.openxmlformats.org/officeDocument/2006/relationships/image" Target="../media/image95.svg"/><Relationship Id="rId4" Type="http://schemas.openxmlformats.org/officeDocument/2006/relationships/image" Target="../media/image106.png"/><Relationship Id="rId9" Type="http://schemas.openxmlformats.org/officeDocument/2006/relationships/image" Target="../media/image111.svg"/><Relationship Id="rId1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18" Type="http://schemas.openxmlformats.org/officeDocument/2006/relationships/image" Target="../media/image134.png"/><Relationship Id="rId3" Type="http://schemas.openxmlformats.org/officeDocument/2006/relationships/image" Target="../media/image1.png"/><Relationship Id="rId21" Type="http://schemas.openxmlformats.org/officeDocument/2006/relationships/image" Target="../media/image137.svg"/><Relationship Id="rId7" Type="http://schemas.openxmlformats.org/officeDocument/2006/relationships/image" Target="../media/image123.svg"/><Relationship Id="rId12" Type="http://schemas.openxmlformats.org/officeDocument/2006/relationships/image" Target="../media/image128.png"/><Relationship Id="rId17" Type="http://schemas.openxmlformats.org/officeDocument/2006/relationships/image" Target="../media/image133.svg"/><Relationship Id="rId25" Type="http://schemas.openxmlformats.org/officeDocument/2006/relationships/image" Target="../media/image141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24" Type="http://schemas.openxmlformats.org/officeDocument/2006/relationships/image" Target="../media/image140.png"/><Relationship Id="rId5" Type="http://schemas.openxmlformats.org/officeDocument/2006/relationships/image" Target="../media/image121.svg"/><Relationship Id="rId15" Type="http://schemas.openxmlformats.org/officeDocument/2006/relationships/image" Target="../media/image131.svg"/><Relationship Id="rId23" Type="http://schemas.openxmlformats.org/officeDocument/2006/relationships/image" Target="../media/image139.svg"/><Relationship Id="rId10" Type="http://schemas.openxmlformats.org/officeDocument/2006/relationships/image" Target="../media/image126.png"/><Relationship Id="rId19" Type="http://schemas.openxmlformats.org/officeDocument/2006/relationships/image" Target="../media/image135.svg"/><Relationship Id="rId4" Type="http://schemas.openxmlformats.org/officeDocument/2006/relationships/image" Target="../media/image120.png"/><Relationship Id="rId9" Type="http://schemas.openxmlformats.org/officeDocument/2006/relationships/image" Target="../media/image125.sv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13" Type="http://schemas.openxmlformats.org/officeDocument/2006/relationships/image" Target="../media/image120.png"/><Relationship Id="rId18" Type="http://schemas.openxmlformats.org/officeDocument/2006/relationships/image" Target="../media/image154.sv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12" Type="http://schemas.openxmlformats.org/officeDocument/2006/relationships/image" Target="../media/image150.sv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4.sv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1.png"/><Relationship Id="rId10" Type="http://schemas.openxmlformats.org/officeDocument/2006/relationships/image" Target="../media/image148.sv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sv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2.svg"/><Relationship Id="rId7" Type="http://schemas.openxmlformats.org/officeDocument/2006/relationships/image" Target="../media/image159.svg"/><Relationship Id="rId12" Type="http://schemas.openxmlformats.org/officeDocument/2006/relationships/image" Target="../media/image164.png"/><Relationship Id="rId17" Type="http://schemas.openxmlformats.org/officeDocument/2006/relationships/image" Target="../media/image16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68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image" Target="../media/image163.svg"/><Relationship Id="rId5" Type="http://schemas.openxmlformats.org/officeDocument/2006/relationships/image" Target="../media/image157.png"/><Relationship Id="rId15" Type="http://schemas.openxmlformats.org/officeDocument/2006/relationships/image" Target="../media/image167.svg"/><Relationship Id="rId10" Type="http://schemas.openxmlformats.org/officeDocument/2006/relationships/image" Target="../media/image162.png"/><Relationship Id="rId19" Type="http://schemas.openxmlformats.org/officeDocument/2006/relationships/image" Target="../media/image171.svg"/><Relationship Id="rId4" Type="http://schemas.openxmlformats.org/officeDocument/2006/relationships/image" Target="../media/image156.svg"/><Relationship Id="rId9" Type="http://schemas.openxmlformats.org/officeDocument/2006/relationships/image" Target="../media/image161.svg"/><Relationship Id="rId14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image" Target="../media/image182.png"/><Relationship Id="rId3" Type="http://schemas.openxmlformats.org/officeDocument/2006/relationships/image" Target="../media/image3.png"/><Relationship Id="rId7" Type="http://schemas.openxmlformats.org/officeDocument/2006/relationships/image" Target="../media/image176.png"/><Relationship Id="rId12" Type="http://schemas.openxmlformats.org/officeDocument/2006/relationships/image" Target="../media/image181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sv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sv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5.png"/><Relationship Id="rId7" Type="http://schemas.openxmlformats.org/officeDocument/2006/relationships/image" Target="../media/image19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9.png"/><Relationship Id="rId5" Type="http://schemas.openxmlformats.org/officeDocument/2006/relationships/image" Target="../media/image188.svg"/><Relationship Id="rId4" Type="http://schemas.openxmlformats.org/officeDocument/2006/relationships/image" Target="../media/image1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4.svg"/><Relationship Id="rId5" Type="http://schemas.openxmlformats.org/officeDocument/2006/relationships/image" Target="../media/image193.png"/><Relationship Id="rId10" Type="http://schemas.openxmlformats.org/officeDocument/2006/relationships/image" Target="../media/image197.png"/><Relationship Id="rId4" Type="http://schemas.openxmlformats.org/officeDocument/2006/relationships/image" Target="../media/image192.svg"/><Relationship Id="rId9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svg"/><Relationship Id="rId13" Type="http://schemas.openxmlformats.org/officeDocument/2006/relationships/image" Target="../media/image207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1.svg"/><Relationship Id="rId11" Type="http://schemas.openxmlformats.org/officeDocument/2006/relationships/image" Target="../media/image24.jpeg"/><Relationship Id="rId5" Type="http://schemas.openxmlformats.org/officeDocument/2006/relationships/image" Target="../media/image200.png"/><Relationship Id="rId10" Type="http://schemas.openxmlformats.org/officeDocument/2006/relationships/image" Target="../media/image205.svg"/><Relationship Id="rId4" Type="http://schemas.openxmlformats.org/officeDocument/2006/relationships/image" Target="../media/image199.svg"/><Relationship Id="rId9" Type="http://schemas.openxmlformats.org/officeDocument/2006/relationships/image" Target="../media/image2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svg"/><Relationship Id="rId3" Type="http://schemas.openxmlformats.org/officeDocument/2006/relationships/image" Target="../media/image208.png"/><Relationship Id="rId7" Type="http://schemas.openxmlformats.org/officeDocument/2006/relationships/image" Target="../media/image215.png"/><Relationship Id="rId12" Type="http://schemas.openxmlformats.org/officeDocument/2006/relationships/image" Target="../media/image220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svg"/><Relationship Id="rId4" Type="http://schemas.openxmlformats.org/officeDocument/2006/relationships/image" Target="../media/image24.jpeg"/><Relationship Id="rId9" Type="http://schemas.openxmlformats.org/officeDocument/2006/relationships/image" Target="../media/image2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10" Type="http://schemas.openxmlformats.org/officeDocument/2006/relationships/image" Target="../media/image186.jpeg"/><Relationship Id="rId4" Type="http://schemas.openxmlformats.org/officeDocument/2006/relationships/image" Target="../media/image24.jpeg"/><Relationship Id="rId9" Type="http://schemas.openxmlformats.org/officeDocument/2006/relationships/image" Target="../media/image1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23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quant-ph/9705052" TargetMode="External"/><Relationship Id="rId3" Type="http://schemas.openxmlformats.org/officeDocument/2006/relationships/image" Target="../media/image239.png"/><Relationship Id="rId7" Type="http://schemas.openxmlformats.org/officeDocument/2006/relationships/hyperlink" Target="https://arxiv.org/abs/1405.1454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cbi.nlm.nih.gov/books/NBK538701/" TargetMode="External"/><Relationship Id="rId11" Type="http://schemas.openxmlformats.org/officeDocument/2006/relationships/hyperlink" Target="https://doi.org/10.1103/PhysRevA.96.022330" TargetMode="External"/><Relationship Id="rId5" Type="http://schemas.openxmlformats.org/officeDocument/2006/relationships/hyperlink" Target="https://doi.org/10.1103/PhysRevResearch.5.043210" TargetMode="External"/><Relationship Id="rId10" Type="http://schemas.openxmlformats.org/officeDocument/2006/relationships/hyperlink" Target="https://doi.org/10.1063/1.5099499" TargetMode="External"/><Relationship Id="rId4" Type="http://schemas.openxmlformats.org/officeDocument/2006/relationships/hyperlink" Target="https://doi.org/10.1103/PhysRevA.86.032324" TargetMode="External"/><Relationship Id="rId9" Type="http://schemas.openxmlformats.org/officeDocument/2006/relationships/hyperlink" Target="https://github.com/CERN-IT-INNOVATION/quantum-gate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svg"/><Relationship Id="rId18" Type="http://schemas.openxmlformats.org/officeDocument/2006/relationships/image" Target="../media/image92.png"/><Relationship Id="rId3" Type="http://schemas.openxmlformats.org/officeDocument/2006/relationships/image" Target="../media/image3.png"/><Relationship Id="rId21" Type="http://schemas.openxmlformats.org/officeDocument/2006/relationships/image" Target="../media/image256.svg"/><Relationship Id="rId7" Type="http://schemas.openxmlformats.org/officeDocument/2006/relationships/image" Target="../media/image244.svg"/><Relationship Id="rId12" Type="http://schemas.openxmlformats.org/officeDocument/2006/relationships/image" Target="../media/image249.png"/><Relationship Id="rId17" Type="http://schemas.openxmlformats.org/officeDocument/2006/relationships/image" Target="../media/image254.sv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53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svg"/><Relationship Id="rId5" Type="http://schemas.openxmlformats.org/officeDocument/2006/relationships/image" Target="../media/image242.svg"/><Relationship Id="rId15" Type="http://schemas.openxmlformats.org/officeDocument/2006/relationships/image" Target="../media/image252.svg"/><Relationship Id="rId10" Type="http://schemas.openxmlformats.org/officeDocument/2006/relationships/image" Target="../media/image247.png"/><Relationship Id="rId19" Type="http://schemas.openxmlformats.org/officeDocument/2006/relationships/image" Target="../media/image255.svg"/><Relationship Id="rId4" Type="http://schemas.openxmlformats.org/officeDocument/2006/relationships/image" Target="../media/image241.png"/><Relationship Id="rId9" Type="http://schemas.openxmlformats.org/officeDocument/2006/relationships/image" Target="../media/image246.svg"/><Relationship Id="rId14" Type="http://schemas.openxmlformats.org/officeDocument/2006/relationships/image" Target="../media/image2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l="21859" t="10397" r="8303" b="18438"/>
          <a:stretch/>
        </p:blipFill>
        <p:spPr>
          <a:xfrm rot="10800000">
            <a:off x="5410598" y="1907826"/>
            <a:ext cx="3733402" cy="32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>
            <a:spLocks noGrp="1"/>
          </p:cNvSpPr>
          <p:nvPr>
            <p:ph type="ctrTitle"/>
          </p:nvPr>
        </p:nvSpPr>
        <p:spPr>
          <a:xfrm>
            <a:off x="911150" y="989675"/>
            <a:ext cx="6954600" cy="21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/>
              <a:t>Effect of Stochastic Gate Noise on Fault-Tolerant Surface Codes</a:t>
            </a:r>
            <a:endParaRPr sz="4300"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911150" y="3354913"/>
            <a:ext cx="3157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Cherilyn Lee Gabriela Christen, Nathaniel James Pacey</a:t>
            </a:r>
            <a:endParaRPr sz="1700"/>
          </a:p>
        </p:txBody>
      </p:sp>
      <p:sp>
        <p:nvSpPr>
          <p:cNvPr id="209" name="Google Shape;209;p32"/>
          <p:cNvSpPr txBox="1"/>
          <p:nvPr/>
        </p:nvSpPr>
        <p:spPr>
          <a:xfrm>
            <a:off x="911150" y="4198225"/>
            <a:ext cx="540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work under EPFL supervising Professor. Nicolas Macris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157" y="59603"/>
            <a:ext cx="1966874" cy="941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1">
          <a:extLst>
            <a:ext uri="{FF2B5EF4-FFF2-40B4-BE49-F238E27FC236}">
              <a16:creationId xmlns:a16="http://schemas.microsoft.com/office/drawing/2014/main" id="{80BBB60B-E8EC-814C-CCF2-56F3EBE80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>
            <a:extLst>
              <a:ext uri="{FF2B5EF4-FFF2-40B4-BE49-F238E27FC236}">
                <a16:creationId xmlns:a16="http://schemas.microsoft.com/office/drawing/2014/main" id="{4B595F4E-F481-AAB7-2E2C-6A080BE64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Errors on 4 Qubit Example</a:t>
            </a:r>
            <a:endParaRPr/>
          </a:p>
        </p:txBody>
      </p:sp>
      <p:sp>
        <p:nvSpPr>
          <p:cNvPr id="304" name="Google Shape;304;p41">
            <a:extLst>
              <a:ext uri="{FF2B5EF4-FFF2-40B4-BE49-F238E27FC236}">
                <a16:creationId xmlns:a16="http://schemas.microsoft.com/office/drawing/2014/main" id="{E1136FA5-627B-13CB-779F-B196945ED72F}"/>
              </a:ext>
            </a:extLst>
          </p:cNvPr>
          <p:cNvSpPr txBox="1"/>
          <p:nvPr/>
        </p:nvSpPr>
        <p:spPr>
          <a:xfrm>
            <a:off x="720000" y="1297479"/>
            <a:ext cx="3991277" cy="363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DM Sans"/>
                <a:sym typeface="DM Sans"/>
              </a:rPr>
              <a:t>The quiescent state was determined to be </a:t>
            </a:r>
            <a:br>
              <a:rPr lang="en" sz="1200">
                <a:solidFill>
                  <a:schemeClr val="dk1"/>
                </a:solidFill>
                <a:latin typeface="DM Sans"/>
              </a:rPr>
            </a:br>
            <a:r>
              <a:rPr lang="en" sz="1200">
                <a:solidFill>
                  <a:schemeClr val="dk1"/>
                </a:solidFill>
                <a:latin typeface="DM Sans"/>
                <a:sym typeface="DM Sans"/>
              </a:rPr>
              <a:t>                              in cycle 1 </a:t>
            </a:r>
            <a:endParaRPr lang="en-US"/>
          </a:p>
          <a:p>
            <a:pPr marL="171450" indent="-171450">
              <a:buChar char="•"/>
            </a:pPr>
            <a:endParaRPr lang="en" sz="1200">
              <a:latin typeface="DM Sans"/>
            </a:endParaRPr>
          </a:p>
          <a:p>
            <a:endParaRPr lang="en" sz="1200">
              <a:latin typeface="DM Sans"/>
            </a:endParaRPr>
          </a:p>
          <a:p>
            <a:br>
              <a:rPr lang="en" sz="1200">
                <a:solidFill>
                  <a:schemeClr val="dk1"/>
                </a:solidFill>
                <a:latin typeface="DM Sans"/>
                <a:sym typeface="DM Sans"/>
              </a:rPr>
            </a:br>
            <a:endParaRPr lang="en" sz="1200">
              <a:solidFill>
                <a:schemeClr val="dk1"/>
              </a:solidFill>
              <a:latin typeface="DM Sans"/>
            </a:endParaRPr>
          </a:p>
          <a:p>
            <a:pPr marL="171450" indent="-171450">
              <a:buChar char="•"/>
            </a:pPr>
            <a:endParaRPr lang="en" sz="1200">
              <a:latin typeface="DM Sans"/>
            </a:endParaRPr>
          </a:p>
          <a:p>
            <a:pPr marL="171450" indent="-171450">
              <a:buChar char="•"/>
            </a:pPr>
            <a:endParaRPr lang="en" sz="1200">
              <a:latin typeface="DM Sans"/>
            </a:endParaRPr>
          </a:p>
          <a:p>
            <a:pPr marL="171450" indent="-171450">
              <a:buChar char="•"/>
            </a:pPr>
            <a:endParaRPr lang="en" sz="1200">
              <a:latin typeface="DM Sans"/>
            </a:endParaRPr>
          </a:p>
          <a:p>
            <a:r>
              <a:rPr lang="en" sz="1200">
                <a:solidFill>
                  <a:schemeClr val="dk1"/>
                </a:solidFill>
                <a:latin typeface="DM Sans"/>
              </a:rPr>
              <a:t>Having a X error on       in the next cycle results in a state </a:t>
            </a:r>
          </a:p>
          <a:p>
            <a:r>
              <a:rPr lang="en" sz="1200">
                <a:solidFill>
                  <a:schemeClr val="dk1"/>
                </a:solidFill>
                <a:latin typeface="DM Sans"/>
              </a:rPr>
              <a:t> </a:t>
            </a: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r>
              <a:rPr lang="en" sz="1200">
                <a:solidFill>
                  <a:schemeClr val="dk1"/>
                </a:solidFill>
                <a:latin typeface="DM Sans"/>
              </a:rPr>
              <a:t>The measurement outcome is {+1,-1}</a:t>
            </a:r>
          </a:p>
        </p:txBody>
      </p:sp>
      <p:pic>
        <p:nvPicPr>
          <p:cNvPr id="2" name="Picture 1" descr="A black and white diagram&#10;&#10;AI-generated content may be incorrect.">
            <a:extLst>
              <a:ext uri="{FF2B5EF4-FFF2-40B4-BE49-F238E27FC236}">
                <a16:creationId xmlns:a16="http://schemas.microsoft.com/office/drawing/2014/main" id="{744A2C79-6E86-1257-9C4B-5EED6290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28" y="2354263"/>
            <a:ext cx="3814054" cy="13795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11FC8B4-9137-AF94-E011-82550230D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464" y="1590511"/>
            <a:ext cx="1181100" cy="1809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B8682EB-6908-49A5-470B-D473F04C3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4602" y="3210417"/>
            <a:ext cx="1181100" cy="1809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DE4CDB-446C-82B2-410E-7AFE12DB631F}"/>
              </a:ext>
            </a:extLst>
          </p:cNvPr>
          <p:cNvSpPr/>
          <p:nvPr/>
        </p:nvSpPr>
        <p:spPr>
          <a:xfrm>
            <a:off x="2622836" y="1809396"/>
            <a:ext cx="1272157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E211DCA-5D46-D0AD-692C-742B66121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40" y="3566455"/>
            <a:ext cx="3724275" cy="9429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FF40DEC-D757-EB24-DBEB-2572010F2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41" y="1887428"/>
            <a:ext cx="3724275" cy="9429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F8D29E1-C85B-9BCD-3105-A6F1C05D59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6462" y="3044222"/>
            <a:ext cx="219075" cy="142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E760-747D-C323-84D8-32FD6527CA4D}"/>
              </a:ext>
            </a:extLst>
          </p:cNvPr>
          <p:cNvSpPr/>
          <p:nvPr/>
        </p:nvSpPr>
        <p:spPr>
          <a:xfrm>
            <a:off x="7869836" y="93688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3AB77-68B1-FB13-76F2-C972EB496327}"/>
              </a:ext>
            </a:extLst>
          </p:cNvPr>
          <p:cNvSpPr/>
          <p:nvPr/>
        </p:nvSpPr>
        <p:spPr>
          <a:xfrm>
            <a:off x="802828" y="1572003"/>
            <a:ext cx="1210611" cy="216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A6932B-D5EC-5BE7-F1B7-82EF95E33EB1}"/>
              </a:ext>
            </a:extLst>
          </p:cNvPr>
          <p:cNvSpPr/>
          <p:nvPr/>
        </p:nvSpPr>
        <p:spPr>
          <a:xfrm>
            <a:off x="3990366" y="1811985"/>
            <a:ext cx="545298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954D11-93E8-791D-1BB9-6F928986C518}"/>
              </a:ext>
            </a:extLst>
          </p:cNvPr>
          <p:cNvSpPr/>
          <p:nvPr/>
        </p:nvSpPr>
        <p:spPr>
          <a:xfrm>
            <a:off x="2017674" y="1809026"/>
            <a:ext cx="545298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EC3E7-5D3A-E56B-E0FB-F7DDE64B91B3}"/>
              </a:ext>
            </a:extLst>
          </p:cNvPr>
          <p:cNvSpPr/>
          <p:nvPr/>
        </p:nvSpPr>
        <p:spPr>
          <a:xfrm>
            <a:off x="2642071" y="3759524"/>
            <a:ext cx="1272157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FC57B-FCDC-83EC-D1DC-05DCCFD0338B}"/>
              </a:ext>
            </a:extLst>
          </p:cNvPr>
          <p:cNvSpPr/>
          <p:nvPr/>
        </p:nvSpPr>
        <p:spPr>
          <a:xfrm>
            <a:off x="1199364" y="3200316"/>
            <a:ext cx="1210611" cy="216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76AD1-F52C-83C2-30B4-F9F4EA49A22C}"/>
              </a:ext>
            </a:extLst>
          </p:cNvPr>
          <p:cNvSpPr/>
          <p:nvPr/>
        </p:nvSpPr>
        <p:spPr>
          <a:xfrm>
            <a:off x="4009601" y="3762113"/>
            <a:ext cx="545298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3BA4F7-577E-7693-FE6C-65204F7425D7}"/>
              </a:ext>
            </a:extLst>
          </p:cNvPr>
          <p:cNvSpPr/>
          <p:nvPr/>
        </p:nvSpPr>
        <p:spPr>
          <a:xfrm>
            <a:off x="2036909" y="3759154"/>
            <a:ext cx="545298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B5C5-379F-A8AD-8A40-3B5FE9915568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10</a:t>
            </a:fld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F1D3F-A782-19E3-C752-1E68F3DF4D9F}"/>
              </a:ext>
            </a:extLst>
          </p:cNvPr>
          <p:cNvSpPr txBox="1"/>
          <p:nvPr/>
        </p:nvSpPr>
        <p:spPr>
          <a:xfrm>
            <a:off x="869048" y="4897855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32786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" grpId="0" animBg="1"/>
      <p:bldP spid="3" grpId="1" animBg="1"/>
      <p:bldP spid="8" grpId="0" animBg="1"/>
      <p:bldP spid="8" grpId="1" animBg="1"/>
      <p:bldP spid="13" grpId="0" animBg="1"/>
      <p:bldP spid="13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E02AF554-0727-E453-BE5A-FE653F88D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>
            <a:extLst>
              <a:ext uri="{FF2B5EF4-FFF2-40B4-BE49-F238E27FC236}">
                <a16:creationId xmlns:a16="http://schemas.microsoft.com/office/drawing/2014/main" id="{D79AB5A0-D26F-97F5-CD87-A2B3803A5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Errors on 4 – Qubit Example </a:t>
            </a:r>
            <a:endParaRPr lang="en" b="0"/>
          </a:p>
          <a:p>
            <a:endParaRPr lang="en" b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39D15A91-5343-BF0A-3611-02287E4E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733"/>
            <a:ext cx="9144000" cy="1630829"/>
          </a:xfrm>
          <a:prstGeom prst="rect">
            <a:avLst/>
          </a:prstGeom>
        </p:spPr>
      </p:pic>
      <p:pic>
        <p:nvPicPr>
          <p:cNvPr id="7" name="Picture 6" descr="A diagram of a shot stabilizer&#10;&#10;AI-generated content may be incorrect.">
            <a:extLst>
              <a:ext uri="{FF2B5EF4-FFF2-40B4-BE49-F238E27FC236}">
                <a16:creationId xmlns:a16="http://schemas.microsoft.com/office/drawing/2014/main" id="{F762064B-344F-6451-EB03-60FF68600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8274"/>
            <a:ext cx="9144000" cy="2248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9802A4-379B-F2ED-EA1A-44058B901829}"/>
              </a:ext>
            </a:extLst>
          </p:cNvPr>
          <p:cNvSpPr/>
          <p:nvPr/>
        </p:nvSpPr>
        <p:spPr>
          <a:xfrm>
            <a:off x="7869836" y="93688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669A6-52FB-2E0F-83A0-F7F4466A0638}"/>
              </a:ext>
            </a:extLst>
          </p:cNvPr>
          <p:cNvSpPr txBox="1"/>
          <p:nvPr/>
        </p:nvSpPr>
        <p:spPr>
          <a:xfrm>
            <a:off x="1099038" y="2382715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378E3C-37FC-786F-97DF-E3E12DE1F6A3}"/>
              </a:ext>
            </a:extLst>
          </p:cNvPr>
          <p:cNvCxnSpPr/>
          <p:nvPr/>
        </p:nvCxnSpPr>
        <p:spPr>
          <a:xfrm flipH="1" flipV="1">
            <a:off x="1529861" y="3719144"/>
            <a:ext cx="0" cy="6154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3F2A03-7790-7BE8-1573-964310351385}"/>
              </a:ext>
            </a:extLst>
          </p:cNvPr>
          <p:cNvSpPr txBox="1"/>
          <p:nvPr/>
        </p:nvSpPr>
        <p:spPr>
          <a:xfrm>
            <a:off x="2716253" y="2379756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A24DDC-215A-1F0E-22C6-9141404C7B90}"/>
              </a:ext>
            </a:extLst>
          </p:cNvPr>
          <p:cNvCxnSpPr/>
          <p:nvPr/>
        </p:nvCxnSpPr>
        <p:spPr>
          <a:xfrm flipH="1" flipV="1">
            <a:off x="2952877" y="3721733"/>
            <a:ext cx="0" cy="6154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B11382-4DDB-E7E7-9877-898B7B206AF4}"/>
              </a:ext>
            </a:extLst>
          </p:cNvPr>
          <p:cNvSpPr txBox="1"/>
          <p:nvPr/>
        </p:nvSpPr>
        <p:spPr>
          <a:xfrm>
            <a:off x="4344566" y="2387894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6D5F5E-BAE3-3C41-FB49-A84DF1C02B61}"/>
              </a:ext>
            </a:extLst>
          </p:cNvPr>
          <p:cNvSpPr txBox="1"/>
          <p:nvPr/>
        </p:nvSpPr>
        <p:spPr>
          <a:xfrm>
            <a:off x="5964740" y="2371248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722A00-02FB-2F59-6512-19029864F935}"/>
              </a:ext>
            </a:extLst>
          </p:cNvPr>
          <p:cNvCxnSpPr/>
          <p:nvPr/>
        </p:nvCxnSpPr>
        <p:spPr>
          <a:xfrm flipH="1" flipV="1">
            <a:off x="5807417" y="3718774"/>
            <a:ext cx="0" cy="6154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E5664C-EB37-E65D-8A05-D110E26FEA45}"/>
              </a:ext>
            </a:extLst>
          </p:cNvPr>
          <p:cNvSpPr txBox="1"/>
          <p:nvPr/>
        </p:nvSpPr>
        <p:spPr>
          <a:xfrm>
            <a:off x="7590464" y="2382345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F69398-6BDC-A0E7-503D-F2EDF7E38852}"/>
              </a:ext>
            </a:extLst>
          </p:cNvPr>
          <p:cNvCxnSpPr/>
          <p:nvPr/>
        </p:nvCxnSpPr>
        <p:spPr>
          <a:xfrm>
            <a:off x="7159811" y="3718348"/>
            <a:ext cx="5549" cy="6163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A8A8B8-FBA6-A056-DF0E-15F51F5C05A5}"/>
              </a:ext>
            </a:extLst>
          </p:cNvPr>
          <p:cNvCxnSpPr/>
          <p:nvPr/>
        </p:nvCxnSpPr>
        <p:spPr>
          <a:xfrm flipH="1" flipV="1">
            <a:off x="7357794" y="3717309"/>
            <a:ext cx="0" cy="6154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B6EDC7-4934-A69A-D0D7-735A3F2D3D87}"/>
              </a:ext>
            </a:extLst>
          </p:cNvPr>
          <p:cNvCxnSpPr/>
          <p:nvPr/>
        </p:nvCxnSpPr>
        <p:spPr>
          <a:xfrm>
            <a:off x="4314034" y="3721279"/>
            <a:ext cx="5549" cy="6163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A7B920-37B7-0A31-ABFA-7BB9CA567F0B}"/>
              </a:ext>
            </a:extLst>
          </p:cNvPr>
          <p:cNvCxnSpPr/>
          <p:nvPr/>
        </p:nvCxnSpPr>
        <p:spPr>
          <a:xfrm>
            <a:off x="4485484" y="3721279"/>
            <a:ext cx="5549" cy="6163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9ADA13-AB24-0D36-EEEA-A5E5B1541B1F}"/>
              </a:ext>
            </a:extLst>
          </p:cNvPr>
          <p:cNvSpPr txBox="1"/>
          <p:nvPr/>
        </p:nvSpPr>
        <p:spPr>
          <a:xfrm>
            <a:off x="0" y="49490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2" grpId="0" animBg="1"/>
      <p:bldP spid="12" grpId="1" animBg="1"/>
      <p:bldP spid="16" grpId="0" animBg="1"/>
      <p:bldP spid="16" grpId="1" animBg="1"/>
      <p:bldP spid="20" grpId="0" animBg="1"/>
      <p:bldP spid="2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Surface Code Logical Qubit</a:t>
            </a:r>
            <a:endParaRPr lang="en-US"/>
          </a:p>
        </p:txBody>
      </p:sp>
      <p:sp>
        <p:nvSpPr>
          <p:cNvPr id="313" name="Google Shape;313;p42"/>
          <p:cNvSpPr txBox="1">
            <a:spLocks noGrp="1"/>
          </p:cNvSpPr>
          <p:nvPr>
            <p:ph type="subTitle" idx="2"/>
          </p:nvPr>
        </p:nvSpPr>
        <p:spPr>
          <a:xfrm>
            <a:off x="720000" y="1358600"/>
            <a:ext cx="5014801" cy="20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</a:rPr>
              <a:t>A logical qubit in the surface code is defined using the degrees of freedom that remain after imposing all stabilizer constraints.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</a:rPr>
              <a:t>Logical operators       and       are constructed as products of single-qubit Pauli operators that commute with all stabilizers but are not themselves stabilizers.</a:t>
            </a:r>
          </a:p>
          <a:p>
            <a:pPr marL="285750" lvl="0" indent="-28575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" sz="1600">
              <a:solidFill>
                <a:srgbClr val="000000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en" sz="16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DE14D1-79A6-AA63-34F2-44CE3EF7C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3342" y="2323257"/>
            <a:ext cx="238125" cy="2095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08B2D93-6587-0997-C5FA-BB4A301C8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1721" y="2323997"/>
            <a:ext cx="219075" cy="209550"/>
          </a:xfrm>
          <a:prstGeom prst="rect">
            <a:avLst/>
          </a:prstGeom>
        </p:spPr>
      </p:pic>
      <p:pic>
        <p:nvPicPr>
          <p:cNvPr id="6" name="Picture 5" descr="A colorful squares with black and yellow circles&#10;&#10;AI-generated content may be incorrect.">
            <a:extLst>
              <a:ext uri="{FF2B5EF4-FFF2-40B4-BE49-F238E27FC236}">
                <a16:creationId xmlns:a16="http://schemas.microsoft.com/office/drawing/2014/main" id="{0FFE9B9D-05CD-FFCF-74EE-C29F4E639D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05" t="2167" r="6311" b="3467"/>
          <a:stretch>
            <a:fillRect/>
          </a:stretch>
        </p:blipFill>
        <p:spPr>
          <a:xfrm>
            <a:off x="5751610" y="1019154"/>
            <a:ext cx="3390461" cy="3478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618314-B2B2-1137-4821-F8256DEC4A6D}"/>
              </a:ext>
            </a:extLst>
          </p:cNvPr>
          <p:cNvSpPr/>
          <p:nvPr/>
        </p:nvSpPr>
        <p:spPr>
          <a:xfrm>
            <a:off x="6005145" y="1090246"/>
            <a:ext cx="281353" cy="3165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C1C8C-F8A1-38E2-2832-E34D4D2C49AC}"/>
              </a:ext>
            </a:extLst>
          </p:cNvPr>
          <p:cNvSpPr/>
          <p:nvPr/>
        </p:nvSpPr>
        <p:spPr>
          <a:xfrm>
            <a:off x="8770326" y="1090246"/>
            <a:ext cx="281353" cy="3165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42B03-E50C-A5E7-B2E0-A5EBDC6B2B2F}"/>
              </a:ext>
            </a:extLst>
          </p:cNvPr>
          <p:cNvCxnSpPr/>
          <p:nvPr/>
        </p:nvCxnSpPr>
        <p:spPr>
          <a:xfrm>
            <a:off x="6154615" y="2664069"/>
            <a:ext cx="2743200" cy="8792"/>
          </a:xfrm>
          <a:prstGeom prst="straightConnector1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34FE175-3977-199F-7CD2-FB06B600794D}"/>
              </a:ext>
            </a:extLst>
          </p:cNvPr>
          <p:cNvSpPr/>
          <p:nvPr/>
        </p:nvSpPr>
        <p:spPr>
          <a:xfrm rot="5400000">
            <a:off x="7389322" y="-366432"/>
            <a:ext cx="281353" cy="3165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F6FC6A-EA72-6926-CD2F-0E7D330540C4}"/>
              </a:ext>
            </a:extLst>
          </p:cNvPr>
          <p:cNvSpPr/>
          <p:nvPr/>
        </p:nvSpPr>
        <p:spPr>
          <a:xfrm rot="5400000">
            <a:off x="7413522" y="2452228"/>
            <a:ext cx="281353" cy="3165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ED5EF-4660-13C5-4972-1E142F182FD0}"/>
              </a:ext>
            </a:extLst>
          </p:cNvPr>
          <p:cNvCxnSpPr/>
          <p:nvPr/>
        </p:nvCxnSpPr>
        <p:spPr>
          <a:xfrm>
            <a:off x="7544340" y="1251780"/>
            <a:ext cx="2220" cy="291622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A83CFD6-5965-BD81-5918-D46C2D4FD110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12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341F2-7C25-2086-A4D0-99CC5DA98039}"/>
              </a:ext>
            </a:extLst>
          </p:cNvPr>
          <p:cNvSpPr txBox="1"/>
          <p:nvPr/>
        </p:nvSpPr>
        <p:spPr>
          <a:xfrm>
            <a:off x="2006472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</a:t>
            </a:r>
            <a:r>
              <a:rPr lang="en" sz="800" i="1"/>
              <a:t>Diagram</a:t>
            </a:r>
            <a:r>
              <a:rPr lang="en" sz="800" i="1">
                <a:solidFill>
                  <a:srgbClr val="000000"/>
                </a:solidFill>
              </a:rPr>
              <a:t> based on: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6E61A359-F767-94B0-A155-3FB3649C3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05040B-11B8-3D5B-7E97-1C5E60F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63" y="254046"/>
            <a:ext cx="7704000" cy="572700"/>
          </a:xfrm>
        </p:spPr>
        <p:txBody>
          <a:bodyPr/>
          <a:lstStyle/>
          <a:p>
            <a:r>
              <a:rPr lang="en-US"/>
              <a:t>9 Qubit Example</a:t>
            </a:r>
          </a:p>
        </p:txBody>
      </p:sp>
      <p:pic>
        <p:nvPicPr>
          <p:cNvPr id="4" name="Picture 3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4419CC60-79E0-4767-BE47-597DB22CB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6" y="3149935"/>
            <a:ext cx="5188086" cy="16555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FC2C13-B892-F92C-2AFC-70F1902B5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107" y="1583103"/>
            <a:ext cx="1047750" cy="152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28EC6F9-F91C-3FBB-B2A1-CEE1FFC31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195" y="1291273"/>
            <a:ext cx="1114425" cy="152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FA28E64-4CD9-464C-21A7-9FA53A20D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904" y="1007550"/>
            <a:ext cx="1104900" cy="152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F59BA6D-1984-3896-E1AF-6221F704D9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473" y="1874933"/>
            <a:ext cx="1028700" cy="15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ED9B5-5C1D-ABEE-F53F-D1CA93756497}"/>
              </a:ext>
            </a:extLst>
          </p:cNvPr>
          <p:cNvSpPr txBox="1"/>
          <p:nvPr/>
        </p:nvSpPr>
        <p:spPr>
          <a:xfrm>
            <a:off x="2525202" y="922310"/>
            <a:ext cx="1613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Since                  :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AD772BF-6455-90CD-4282-09DE35984E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2151" y="993972"/>
            <a:ext cx="847725" cy="1714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32C8371-5543-BECF-6E7F-B9067FFA51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6597" y="1002025"/>
            <a:ext cx="1771650" cy="4000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D39C8E-B159-03BC-E191-608B8541A5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7247" y="1446068"/>
            <a:ext cx="1762125" cy="400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DFC732-DF7A-6E91-D6A4-FE9EC834C4BE}"/>
              </a:ext>
            </a:extLst>
          </p:cNvPr>
          <p:cNvSpPr txBox="1"/>
          <p:nvPr/>
        </p:nvSpPr>
        <p:spPr>
          <a:xfrm>
            <a:off x="2537536" y="1818618"/>
            <a:ext cx="34140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Experimentally it can be found that</a:t>
            </a:r>
            <a:br>
              <a:rPr lang="en-US"/>
            </a:br>
            <a:r>
              <a:rPr lang="en-US"/>
              <a:t>satisfy the above equations 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BF58603-0C9F-EA12-497D-92E0E20932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96560" y="1876955"/>
            <a:ext cx="3171825" cy="171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EE1F99-72B6-30D4-932C-E86C3524A162}"/>
              </a:ext>
            </a:extLst>
          </p:cNvPr>
          <p:cNvSpPr txBox="1"/>
          <p:nvPr/>
        </p:nvSpPr>
        <p:spPr>
          <a:xfrm>
            <a:off x="831258" y="2332789"/>
            <a:ext cx="34140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Defining the Logical Operators as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400804-6EA2-C0EF-9802-B1B4E6E58B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7418" y="2106548"/>
            <a:ext cx="3219450" cy="1809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5528F1D-D4F7-EA1B-A038-081E3AAB5D70}"/>
              </a:ext>
            </a:extLst>
          </p:cNvPr>
          <p:cNvSpPr/>
          <p:nvPr/>
        </p:nvSpPr>
        <p:spPr>
          <a:xfrm>
            <a:off x="5241037" y="3167836"/>
            <a:ext cx="222371" cy="16312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8D20B7-7C9C-D0C0-B3D9-584E882D6607}"/>
              </a:ext>
            </a:extLst>
          </p:cNvPr>
          <p:cNvSpPr/>
          <p:nvPr/>
        </p:nvSpPr>
        <p:spPr>
          <a:xfrm>
            <a:off x="3943829" y="4471677"/>
            <a:ext cx="1605841" cy="2250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61A7C-C011-A9F1-4600-99CE6C963C7B}"/>
              </a:ext>
            </a:extLst>
          </p:cNvPr>
          <p:cNvSpPr txBox="1"/>
          <p:nvPr/>
        </p:nvSpPr>
        <p:spPr>
          <a:xfrm>
            <a:off x="5161302" y="2849056"/>
            <a:ext cx="314350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46C686-581B-8B3E-6E46-A3685849107F}"/>
              </a:ext>
            </a:extLst>
          </p:cNvPr>
          <p:cNvSpPr txBox="1"/>
          <p:nvPr/>
        </p:nvSpPr>
        <p:spPr>
          <a:xfrm>
            <a:off x="5284794" y="2942691"/>
            <a:ext cx="314350" cy="2616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7B3B6C-C454-4E08-3418-ECB2D2274359}"/>
              </a:ext>
            </a:extLst>
          </p:cNvPr>
          <p:cNvSpPr txBox="1"/>
          <p:nvPr/>
        </p:nvSpPr>
        <p:spPr>
          <a:xfrm>
            <a:off x="3600417" y="4412466"/>
            <a:ext cx="314350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DE26EB-BB90-84C2-CD35-1B76E6074E70}"/>
              </a:ext>
            </a:extLst>
          </p:cNvPr>
          <p:cNvSpPr txBox="1"/>
          <p:nvPr/>
        </p:nvSpPr>
        <p:spPr>
          <a:xfrm>
            <a:off x="3723909" y="4506101"/>
            <a:ext cx="314350" cy="2616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3EA8CE-2FEB-76D7-7349-480FBBB8C499}"/>
              </a:ext>
            </a:extLst>
          </p:cNvPr>
          <p:cNvSpPr txBox="1"/>
          <p:nvPr/>
        </p:nvSpPr>
        <p:spPr>
          <a:xfrm>
            <a:off x="816329" y="3151138"/>
            <a:ext cx="2214267" cy="311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one can see that 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AB25B44-2FD2-136B-303D-F8C8300FB4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7376" y="3459043"/>
            <a:ext cx="1152525" cy="104775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23A8BC07-8C3B-3787-5DB3-3ACCFAD2EED9}"/>
              </a:ext>
            </a:extLst>
          </p:cNvPr>
          <p:cNvSpPr/>
          <p:nvPr/>
        </p:nvSpPr>
        <p:spPr>
          <a:xfrm>
            <a:off x="2094603" y="3462811"/>
            <a:ext cx="207170" cy="1076815"/>
          </a:xfrm>
          <a:prstGeom prst="rightBrace">
            <a:avLst/>
          </a:prstGeom>
          <a:noFill/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29E62E-BD24-4146-7C42-BAABCD091F2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04998" y="2639060"/>
            <a:ext cx="895350" cy="5048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AE63C62-ABDC-81D1-0A37-8BE1066253D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46880" y="2639060"/>
            <a:ext cx="895350" cy="5048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44CFE4-D467-95F7-5A2D-70FEEFFE8B54}"/>
              </a:ext>
            </a:extLst>
          </p:cNvPr>
          <p:cNvCxnSpPr>
            <a:cxnSpLocks/>
          </p:cNvCxnSpPr>
          <p:nvPr/>
        </p:nvCxnSpPr>
        <p:spPr>
          <a:xfrm>
            <a:off x="1980804" y="2928945"/>
            <a:ext cx="309311" cy="0"/>
          </a:xfrm>
          <a:prstGeom prst="straightConnector1">
            <a:avLst/>
          </a:prstGeom>
          <a:ln w="1905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E6B0D9D6-3705-8190-A71B-D503A5F321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94230" y="3792498"/>
            <a:ext cx="800100" cy="419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1AA449-4779-B0D9-9D41-E3DEE94A7A99}"/>
              </a:ext>
            </a:extLst>
          </p:cNvPr>
          <p:cNvSpPr/>
          <p:nvPr/>
        </p:nvSpPr>
        <p:spPr>
          <a:xfrm>
            <a:off x="771924" y="916851"/>
            <a:ext cx="1459523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A33570-8300-A66F-3853-4194E6B06FE1}"/>
              </a:ext>
            </a:extLst>
          </p:cNvPr>
          <p:cNvSpPr/>
          <p:nvPr/>
        </p:nvSpPr>
        <p:spPr>
          <a:xfrm>
            <a:off x="3110678" y="921247"/>
            <a:ext cx="857251" cy="303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9D40-70CD-77D5-B06F-A1174E394F51}"/>
              </a:ext>
            </a:extLst>
          </p:cNvPr>
          <p:cNvSpPr/>
          <p:nvPr/>
        </p:nvSpPr>
        <p:spPr>
          <a:xfrm>
            <a:off x="4033869" y="921247"/>
            <a:ext cx="1907931" cy="949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13FB17-283C-B462-0C0D-723AF6AFA6A5}"/>
              </a:ext>
            </a:extLst>
          </p:cNvPr>
          <p:cNvSpPr/>
          <p:nvPr/>
        </p:nvSpPr>
        <p:spPr>
          <a:xfrm>
            <a:off x="5493392" y="1870816"/>
            <a:ext cx="3231173" cy="45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293E7B-DDCE-171E-45CD-966D1E8049F9}"/>
              </a:ext>
            </a:extLst>
          </p:cNvPr>
          <p:cNvSpPr/>
          <p:nvPr/>
        </p:nvSpPr>
        <p:spPr>
          <a:xfrm>
            <a:off x="1003145" y="2640297"/>
            <a:ext cx="974113" cy="24644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1B0C2D-6381-F790-5FD6-8780385582BC}"/>
              </a:ext>
            </a:extLst>
          </p:cNvPr>
          <p:cNvSpPr/>
          <p:nvPr/>
        </p:nvSpPr>
        <p:spPr>
          <a:xfrm>
            <a:off x="1002802" y="2889062"/>
            <a:ext cx="972795" cy="2557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BC29D6-8C75-096E-4ED3-15BF648F889D}"/>
              </a:ext>
            </a:extLst>
          </p:cNvPr>
          <p:cNvSpPr/>
          <p:nvPr/>
        </p:nvSpPr>
        <p:spPr>
          <a:xfrm>
            <a:off x="2350143" y="3756766"/>
            <a:ext cx="980342" cy="48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1AACDF-2D2F-90B2-6027-FE56F117B553}"/>
              </a:ext>
            </a:extLst>
          </p:cNvPr>
          <p:cNvSpPr/>
          <p:nvPr/>
        </p:nvSpPr>
        <p:spPr>
          <a:xfrm>
            <a:off x="937854" y="3459734"/>
            <a:ext cx="1196735" cy="117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4C10F-F259-E138-988A-CC3FF7ADC893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13</a:t>
            </a:fld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7D1191-F4C5-A94B-0968-9907ED0E5DCC}"/>
              </a:ext>
            </a:extLst>
          </p:cNvPr>
          <p:cNvSpPr txBox="1"/>
          <p:nvPr/>
        </p:nvSpPr>
        <p:spPr>
          <a:xfrm>
            <a:off x="442333" y="4921323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37889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/>
      <p:bldP spid="25" grpId="0"/>
      <p:bldP spid="26" grpId="0"/>
      <p:bldP spid="27" grpId="0"/>
      <p:bldP spid="11" grpId="0" animBg="1"/>
      <p:bldP spid="11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30" grpId="0" animBg="1"/>
      <p:bldP spid="31" grpId="0" animBg="1"/>
      <p:bldP spid="33" grpId="0" animBg="1"/>
      <p:bldP spid="33" grpId="1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8">
          <a:extLst>
            <a:ext uri="{FF2B5EF4-FFF2-40B4-BE49-F238E27FC236}">
              <a16:creationId xmlns:a16="http://schemas.microsoft.com/office/drawing/2014/main" id="{4784CF65-C9F7-8E8B-59E4-386574A4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>
            <a:extLst>
              <a:ext uri="{FF2B5EF4-FFF2-40B4-BE49-F238E27FC236}">
                <a16:creationId xmlns:a16="http://schemas.microsoft.com/office/drawing/2014/main" id="{9B906E17-8A7C-EA0D-BD54-087976191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0177" y="2187178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Stochastic Noise</a:t>
            </a:r>
            <a:endParaRPr/>
          </a:p>
        </p:txBody>
      </p:sp>
      <p:sp>
        <p:nvSpPr>
          <p:cNvPr id="290" name="Google Shape;290;p39">
            <a:extLst>
              <a:ext uri="{FF2B5EF4-FFF2-40B4-BE49-F238E27FC236}">
                <a16:creationId xmlns:a16="http://schemas.microsoft.com/office/drawing/2014/main" id="{1C619624-4BED-FA79-23BD-1A6A32E998E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30177" y="1271278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03.</a:t>
            </a:r>
            <a:endParaRPr lang="en-CA"/>
          </a:p>
        </p:txBody>
      </p:sp>
      <p:sp>
        <p:nvSpPr>
          <p:cNvPr id="291" name="Google Shape;291;p39">
            <a:extLst>
              <a:ext uri="{FF2B5EF4-FFF2-40B4-BE49-F238E27FC236}">
                <a16:creationId xmlns:a16="http://schemas.microsoft.com/office/drawing/2014/main" id="{3D7A4BF8-B87E-DC30-712F-E4743FF65E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0177" y="3220738"/>
            <a:ext cx="35982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4999"/>
              </a:lnSpc>
            </a:pPr>
            <a:r>
              <a:rPr lang="en"/>
              <a:t>Realistic Noise Implementation based on </a:t>
            </a:r>
            <a:r>
              <a:rPr lang="en-CA" i="1"/>
              <a:t>Noisy Quantum Gates</a:t>
            </a:r>
            <a:endParaRPr lang="en-US" i="1"/>
          </a:p>
        </p:txBody>
      </p:sp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BE503632-F7A7-4072-8836-2B58E40B2D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42" t="43845" r="53308" b="33381"/>
          <a:stretch>
            <a:fillRect/>
          </a:stretch>
        </p:blipFill>
        <p:spPr>
          <a:xfrm rot="5400000" flipH="1">
            <a:off x="-1329309" y="1329311"/>
            <a:ext cx="5157066" cy="25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76762-1217-8DBE-1C4B-85E1F6CA5453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57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59D1F38C-2737-D885-8D57-FCBFBEF0E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>
            <a:extLst>
              <a:ext uri="{FF2B5EF4-FFF2-40B4-BE49-F238E27FC236}">
                <a16:creationId xmlns:a16="http://schemas.microsoft.com/office/drawing/2014/main" id="{310DABA4-A19B-F1AB-F1A7-E03544458D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Traditional Noise</a:t>
            </a:r>
            <a:endParaRPr lang="en-US"/>
          </a:p>
          <a:p>
            <a:endParaRPr lang="en"/>
          </a:p>
        </p:txBody>
      </p:sp>
      <p:pic>
        <p:nvPicPr>
          <p:cNvPr id="3" name="Google Shape;472;p55" descr="A black background with orange lines&#10;&#10;AI-generated content may be incorrect.">
            <a:extLst>
              <a:ext uri="{FF2B5EF4-FFF2-40B4-BE49-F238E27FC236}">
                <a16:creationId xmlns:a16="http://schemas.microsoft.com/office/drawing/2014/main" id="{7E31818A-58FA-FD05-F8E0-61EE6D82B6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419" t="45317" r="16983" b="-892"/>
          <a:stretch>
            <a:fillRect/>
          </a:stretch>
        </p:blipFill>
        <p:spPr>
          <a:xfrm rot="10800000">
            <a:off x="5423170" y="2614684"/>
            <a:ext cx="3720504" cy="2526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3739E1-D584-ABDC-7AC3-F464F9D68565}"/>
              </a:ext>
            </a:extLst>
          </p:cNvPr>
          <p:cNvCxnSpPr/>
          <p:nvPr/>
        </p:nvCxnSpPr>
        <p:spPr>
          <a:xfrm>
            <a:off x="2213869" y="2652203"/>
            <a:ext cx="4250184" cy="110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97F91B3-1073-1BC1-6F3A-9D94AD616721}"/>
              </a:ext>
            </a:extLst>
          </p:cNvPr>
          <p:cNvSpPr/>
          <p:nvPr/>
        </p:nvSpPr>
        <p:spPr>
          <a:xfrm>
            <a:off x="3828495" y="2252708"/>
            <a:ext cx="1020932" cy="81008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D9BF8-0886-0E07-C85D-4DA53B80747C}"/>
              </a:ext>
            </a:extLst>
          </p:cNvPr>
          <p:cNvSpPr/>
          <p:nvPr/>
        </p:nvSpPr>
        <p:spPr>
          <a:xfrm>
            <a:off x="5182339" y="2252708"/>
            <a:ext cx="477175" cy="81008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59F969-E086-3F15-FE3E-D9E1E601716A}"/>
              </a:ext>
            </a:extLst>
          </p:cNvPr>
          <p:cNvSpPr/>
          <p:nvPr/>
        </p:nvSpPr>
        <p:spPr>
          <a:xfrm>
            <a:off x="3007310" y="2252708"/>
            <a:ext cx="477175" cy="81008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40D350E-8635-CAB7-907C-1E60CD96F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5656" y="2478905"/>
            <a:ext cx="461639" cy="2966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8885E3B-AD60-DF33-510D-042922134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2457" y="2553442"/>
            <a:ext cx="331107" cy="20580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AC4C37-136F-D450-4EAE-161531058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7044" y="2522506"/>
            <a:ext cx="478284" cy="2982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5BB6B-9664-E900-677F-1F8AEA853EF1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AF8B9311-10F3-38A1-0329-C3080E18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5">
            <a:extLst>
              <a:ext uri="{FF2B5EF4-FFF2-40B4-BE49-F238E27FC236}">
                <a16:creationId xmlns:a16="http://schemas.microsoft.com/office/drawing/2014/main" id="{2E3E1AAE-898C-C194-DCA9-E2620E9B89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594" t="59274" r="16979" b="-778"/>
          <a:stretch>
            <a:fillRect/>
          </a:stretch>
        </p:blipFill>
        <p:spPr>
          <a:xfrm>
            <a:off x="0" y="-11784"/>
            <a:ext cx="3176779" cy="18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1;p42">
            <a:extLst>
              <a:ext uri="{FF2B5EF4-FFF2-40B4-BE49-F238E27FC236}">
                <a16:creationId xmlns:a16="http://schemas.microsoft.com/office/drawing/2014/main" id="{921B33A6-FAA1-3275-6FED-0BE4857CC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Lindblad Formalism</a:t>
            </a:r>
            <a:endParaRPr lang="en-US"/>
          </a:p>
          <a:p>
            <a:endParaRPr lang="en"/>
          </a:p>
        </p:txBody>
      </p:sp>
      <p:sp>
        <p:nvSpPr>
          <p:cNvPr id="11" name="Google Shape;313;p42">
            <a:extLst>
              <a:ext uri="{FF2B5EF4-FFF2-40B4-BE49-F238E27FC236}">
                <a16:creationId xmlns:a16="http://schemas.microsoft.com/office/drawing/2014/main" id="{A9FF8F12-65DC-0653-2701-7AD70225C5E8}"/>
              </a:ext>
            </a:extLst>
          </p:cNvPr>
          <p:cNvSpPr txBox="1">
            <a:spLocks/>
          </p:cNvSpPr>
          <p:nvPr/>
        </p:nvSpPr>
        <p:spPr>
          <a:xfrm>
            <a:off x="720000" y="1137326"/>
            <a:ext cx="7707331" cy="3193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sz="1600">
                <a:latin typeface="Cambria"/>
              </a:rPr>
              <a:t>Lindblad formalism describes the non-unitary dynamics of open quantum systems under Markovian decoherence</a:t>
            </a:r>
            <a:endParaRPr lang="en"/>
          </a:p>
          <a:p>
            <a:endParaRPr lang="en" sz="1600">
              <a:latin typeface="Cambria"/>
            </a:endParaRPr>
          </a:p>
          <a:p>
            <a:r>
              <a:rPr lang="en" sz="1600">
                <a:latin typeface="Cambria"/>
              </a:rPr>
              <a:t>Lindblad-type master equation:</a:t>
            </a:r>
          </a:p>
          <a:p>
            <a:pPr marL="285750" indent="-285750">
              <a:buFont typeface="Arial"/>
              <a:buChar char="•"/>
            </a:pPr>
            <a:endParaRPr lang="en" sz="1600">
              <a:latin typeface="Cambria"/>
            </a:endParaRPr>
          </a:p>
          <a:p>
            <a:endParaRPr lang="en" sz="1600">
              <a:latin typeface="Cambria"/>
            </a:endParaRPr>
          </a:p>
          <a:p>
            <a:r>
              <a:rPr lang="en" sz="1600">
                <a:latin typeface="Cambria"/>
              </a:rPr>
              <a:t>Itô stochastic differential equation for the state evolution:</a:t>
            </a:r>
          </a:p>
          <a:p>
            <a:endParaRPr lang="en" sz="1600">
              <a:latin typeface="Cambria"/>
            </a:endParaRPr>
          </a:p>
          <a:p>
            <a:endParaRPr lang="en" sz="1600">
              <a:latin typeface="Cambria"/>
            </a:endParaRPr>
          </a:p>
          <a:p>
            <a:endParaRPr lang="en" sz="1600">
              <a:latin typeface="Cambria"/>
            </a:endParaRPr>
          </a:p>
          <a:p>
            <a:r>
              <a:rPr lang="en" sz="1600">
                <a:latin typeface="Cambria"/>
              </a:rPr>
              <a:t>Transforming this into the interaction picture: </a:t>
            </a:r>
          </a:p>
          <a:p>
            <a:endParaRPr lang="en" sz="1600">
              <a:latin typeface="Cambria"/>
            </a:endParaRPr>
          </a:p>
          <a:p>
            <a:endParaRPr lang="en" sz="1600">
              <a:latin typeface="Cambria"/>
            </a:endParaRPr>
          </a:p>
          <a:p>
            <a:pPr marL="285750" indent="-285750">
              <a:lnSpc>
                <a:spcPct val="114999"/>
              </a:lnSpc>
              <a:buChar char="•"/>
            </a:pPr>
            <a:endParaRPr lang="en" sz="1600">
              <a:solidFill>
                <a:srgbClr val="041B2D"/>
              </a:solidFill>
              <a:latin typeface="Cambria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C75D326-5BB5-4C37-071A-C3A3BC478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0619" y="1919160"/>
            <a:ext cx="3590925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22F2E36-AF05-F364-EE4A-7667F41CF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8705" y="3071593"/>
            <a:ext cx="4419600" cy="53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F1FAB9-DA21-455D-5F40-A36E64B02880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from: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2107B-7098-8C99-A1EB-DC7D2E04DA64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16</a:t>
            </a:fld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103CDE-0A47-9868-7005-38E25CF7B4FD}"/>
              </a:ext>
            </a:extLst>
          </p:cNvPr>
          <p:cNvSpPr/>
          <p:nvPr/>
        </p:nvSpPr>
        <p:spPr>
          <a:xfrm>
            <a:off x="3767666" y="1823741"/>
            <a:ext cx="4063999" cy="645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C3BC7-4EB3-5C62-02D7-29A487C73310}"/>
              </a:ext>
            </a:extLst>
          </p:cNvPr>
          <p:cNvSpPr/>
          <p:nvPr/>
        </p:nvSpPr>
        <p:spPr>
          <a:xfrm>
            <a:off x="3767665" y="3053200"/>
            <a:ext cx="4640790" cy="592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452E4E-2DB1-EE1E-143E-C07B3CAA3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816" y="4079603"/>
            <a:ext cx="3800475" cy="514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D45DBD-2F66-CC8E-2793-0DA941001E09}"/>
              </a:ext>
            </a:extLst>
          </p:cNvPr>
          <p:cNvSpPr/>
          <p:nvPr/>
        </p:nvSpPr>
        <p:spPr>
          <a:xfrm>
            <a:off x="3755395" y="4062850"/>
            <a:ext cx="4001486" cy="553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6">
            <a:extLst>
              <a:ext uri="{FF2B5EF4-FFF2-40B4-BE49-F238E27FC236}">
                <a16:creationId xmlns:a16="http://schemas.microsoft.com/office/drawing/2014/main" id="{50B2EA48-8549-087B-E96D-2813C373D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714" y="4690200"/>
            <a:ext cx="2026817" cy="2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3FA737BB-3F43-73FB-AFA8-062AE9DD0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1;p42">
            <a:extLst>
              <a:ext uri="{FF2B5EF4-FFF2-40B4-BE49-F238E27FC236}">
                <a16:creationId xmlns:a16="http://schemas.microsoft.com/office/drawing/2014/main" id="{59BE6980-C2D2-1C6E-C45B-D32EB85BDA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Noisy Gate</a:t>
            </a:r>
            <a:endParaRPr lang="en-US" sz="3000"/>
          </a:p>
          <a:p>
            <a:endParaRPr lang="en" sz="16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DB20D7-1D57-8414-FD9E-4A25AED60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7303" y="1286120"/>
            <a:ext cx="1715285" cy="4148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B25B7D-2965-44EF-C8B1-0077DF126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0910" y="1933624"/>
            <a:ext cx="4628069" cy="2442818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7F453E45-BC7A-9A78-80C1-C215AE990330}"/>
              </a:ext>
            </a:extLst>
          </p:cNvPr>
          <p:cNvSpPr/>
          <p:nvPr/>
        </p:nvSpPr>
        <p:spPr>
          <a:xfrm>
            <a:off x="1944278" y="2922309"/>
            <a:ext cx="235670" cy="1237268"/>
          </a:xfrm>
          <a:prstGeom prst="leftBrac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ADA54-45FC-313C-2566-5D8279875BCD}"/>
              </a:ext>
            </a:extLst>
          </p:cNvPr>
          <p:cNvSpPr txBox="1"/>
          <p:nvPr/>
        </p:nvSpPr>
        <p:spPr>
          <a:xfrm>
            <a:off x="765928" y="3252246"/>
            <a:ext cx="1178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Stochastic 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30D4F-2A89-C5B3-3277-EBA15B30C99C}"/>
              </a:ext>
            </a:extLst>
          </p:cNvPr>
          <p:cNvSpPr txBox="1"/>
          <p:nvPr/>
        </p:nvSpPr>
        <p:spPr>
          <a:xfrm>
            <a:off x="742361" y="1961953"/>
            <a:ext cx="14258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Deterministic 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C0D00-39B7-C145-9953-9D752EC5F66E}"/>
              </a:ext>
            </a:extLst>
          </p:cNvPr>
          <p:cNvSpPr txBox="1"/>
          <p:nvPr/>
        </p:nvSpPr>
        <p:spPr>
          <a:xfrm>
            <a:off x="4701618" y="4377571"/>
            <a:ext cx="275144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(full derivation in report)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902BC-A854-AFF2-AC74-E7FAA71B2B24}"/>
              </a:ext>
            </a:extLst>
          </p:cNvPr>
          <p:cNvSpPr/>
          <p:nvPr/>
        </p:nvSpPr>
        <p:spPr>
          <a:xfrm>
            <a:off x="7869836" y="4272196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BB4CD-B014-0AD4-9E1B-0661C15914D5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17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DE9BC-7380-6C58-273F-CF89626AC130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from: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F9CECC67-3EC8-80B1-D29A-1E867C53F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8392" y="4801594"/>
            <a:ext cx="2026817" cy="2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4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8">
          <a:extLst>
            <a:ext uri="{FF2B5EF4-FFF2-40B4-BE49-F238E27FC236}">
              <a16:creationId xmlns:a16="http://schemas.microsoft.com/office/drawing/2014/main" id="{FA8791C4-AB31-5364-4727-52EC1DEA5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C88EAE50-4A83-85F3-2CC2-7B3E1420BE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8047" t="30297" r="20305" b="59807"/>
          <a:stretch>
            <a:fillRect/>
          </a:stretch>
        </p:blipFill>
        <p:spPr>
          <a:xfrm rot="5400000" flipH="1">
            <a:off x="-926750" y="922010"/>
            <a:ext cx="2661463" cy="8109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1;p42">
            <a:extLst>
              <a:ext uri="{FF2B5EF4-FFF2-40B4-BE49-F238E27FC236}">
                <a16:creationId xmlns:a16="http://schemas.microsoft.com/office/drawing/2014/main" id="{19B24E14-239A-D584-7F5F-44F7498DD5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i="1"/>
              <a:t>Noisy Gates</a:t>
            </a:r>
            <a:r>
              <a:rPr lang="en" sz="3000"/>
              <a:t>  Single Qubit Noise </a:t>
            </a:r>
            <a:endParaRPr lang="en-US" sz="3000"/>
          </a:p>
          <a:p>
            <a:endParaRPr lang="en" sz="1600"/>
          </a:p>
        </p:txBody>
      </p:sp>
      <p:sp>
        <p:nvSpPr>
          <p:cNvPr id="15" name="Google Shape;313;p42">
            <a:extLst>
              <a:ext uri="{FF2B5EF4-FFF2-40B4-BE49-F238E27FC236}">
                <a16:creationId xmlns:a16="http://schemas.microsoft.com/office/drawing/2014/main" id="{CB44BE55-03FD-CD2B-F5DD-55A9DAAC56A3}"/>
              </a:ext>
            </a:extLst>
          </p:cNvPr>
          <p:cNvSpPr txBox="1">
            <a:spLocks/>
          </p:cNvSpPr>
          <p:nvPr/>
        </p:nvSpPr>
        <p:spPr>
          <a:xfrm>
            <a:off x="720000" y="1307243"/>
            <a:ext cx="7707331" cy="348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>
                <a:latin typeface="Cambria"/>
                <a:ea typeface="Cambria"/>
              </a:rPr>
              <a:t>                                                                        </a:t>
            </a:r>
            <a:endParaRPr lang="en">
              <a:latin typeface="Cambria"/>
            </a:endParaRPr>
          </a:p>
          <a:p>
            <a:endParaRPr lang="en" sz="1600">
              <a:latin typeface="Cambria"/>
              <a:ea typeface="Cambria"/>
            </a:endParaRPr>
          </a:p>
          <a:p>
            <a:endParaRPr lang="en" sz="1600">
              <a:latin typeface="Cambria"/>
              <a:ea typeface="Cambria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14F8452-0DC7-7784-2C73-ECC0C55B9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2811" y="1772820"/>
            <a:ext cx="3045446" cy="26345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20E3FC2-B4DF-48BA-761D-3087DAB23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4528" y="2389132"/>
            <a:ext cx="2991537" cy="25756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650EB02-D1CD-008B-27DB-41396ABDEA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2145" y="2922534"/>
            <a:ext cx="2173467" cy="493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B93FD2-AAD4-304C-9137-07C6D4D21FCF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18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646F0-279D-A9DE-9957-A85A3E68D40C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from: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353789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AAED0D80-CC5F-EE9A-4BD2-1E21A798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>
            <a:extLst>
              <a:ext uri="{FF2B5EF4-FFF2-40B4-BE49-F238E27FC236}">
                <a16:creationId xmlns:a16="http://schemas.microsoft.com/office/drawing/2014/main" id="{49D307F3-D743-9496-EE2F-3BF975BB26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54" t="59715" r="9553" b="-371"/>
          <a:stretch>
            <a:fillRect/>
          </a:stretch>
        </p:blipFill>
        <p:spPr>
          <a:xfrm rot="10800000">
            <a:off x="4702175" y="3302488"/>
            <a:ext cx="4441900" cy="18484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1;p42">
            <a:extLst>
              <a:ext uri="{FF2B5EF4-FFF2-40B4-BE49-F238E27FC236}">
                <a16:creationId xmlns:a16="http://schemas.microsoft.com/office/drawing/2014/main" id="{25F7C9ED-F941-9DC4-23A5-5F82C5ED6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1180" y="445025"/>
            <a:ext cx="56328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Depolarizing Noise</a:t>
            </a:r>
            <a:endParaRPr lang="en-US" sz="3000"/>
          </a:p>
          <a:p>
            <a:endParaRPr lang="e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EB73F-1D61-513A-25C8-347EBFB8FFFF}"/>
              </a:ext>
            </a:extLst>
          </p:cNvPr>
          <p:cNvSpPr txBox="1"/>
          <p:nvPr/>
        </p:nvSpPr>
        <p:spPr>
          <a:xfrm>
            <a:off x="852565" y="1133630"/>
            <a:ext cx="77478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Lindblad operator         as a linear combination of the Pauli basis {I, X, Y, Z}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86397F2-BA3C-E8FF-4B99-F729C2A44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8242" y="1478933"/>
            <a:ext cx="5007515" cy="626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BDB72BA-EE77-3C79-FC63-8437C59D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8210" y="1180897"/>
            <a:ext cx="374920" cy="240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F15754-2D07-3E4B-903A-F9B82D024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7428" y="2126065"/>
            <a:ext cx="1809142" cy="4172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F5B5FD-EF03-E9C6-6474-0D5E774FAC77}"/>
              </a:ext>
            </a:extLst>
          </p:cNvPr>
          <p:cNvSpPr txBox="1"/>
          <p:nvPr/>
        </p:nvSpPr>
        <p:spPr>
          <a:xfrm>
            <a:off x="846029" y="2634779"/>
            <a:ext cx="77122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the depolarizing channel specifically, the noise model is described by three time-dependent Lindblad operators: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9D62688-2A1C-7768-F141-B8802CA915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9219" y="3191877"/>
            <a:ext cx="4756420" cy="5015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7E55E80-4D94-31D8-15D1-9905CDF6D9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6406" y="3416583"/>
            <a:ext cx="2352675" cy="15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9D629A-04D2-C386-2B6E-C1E711535907}"/>
              </a:ext>
            </a:extLst>
          </p:cNvPr>
          <p:cNvSpPr txBox="1"/>
          <p:nvPr/>
        </p:nvSpPr>
        <p:spPr>
          <a:xfrm>
            <a:off x="847439" y="3988947"/>
            <a:ext cx="77122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Substituting         into                                       :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130220B-438B-0288-488E-EBABE76AE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6398" y="4022658"/>
            <a:ext cx="374920" cy="24035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6280DB6-5A7F-A85C-E98B-2CED28D431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8202" y="3876335"/>
            <a:ext cx="1838325" cy="533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0B5DB5B-B9E0-501D-59C7-71BC2118C5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2175" y="3887110"/>
            <a:ext cx="2762250" cy="52387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FA29242-7D73-EDBD-23E2-626AA171C4DE}"/>
              </a:ext>
            </a:extLst>
          </p:cNvPr>
          <p:cNvGrpSpPr/>
          <p:nvPr/>
        </p:nvGrpSpPr>
        <p:grpSpPr>
          <a:xfrm>
            <a:off x="7204805" y="1110085"/>
            <a:ext cx="1484276" cy="307777"/>
            <a:chOff x="7458805" y="805926"/>
            <a:chExt cx="1484276" cy="30777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0CEB0F-209F-B634-5C77-75653C5E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53657" t="-8869" b="-1"/>
            <a:stretch>
              <a:fillRect/>
            </a:stretch>
          </p:blipFill>
          <p:spPr>
            <a:xfrm>
              <a:off x="7857892" y="805926"/>
              <a:ext cx="1085189" cy="30777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3CA9910-4A0C-EABA-4DC3-5B632171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r="80750"/>
            <a:stretch>
              <a:fillRect/>
            </a:stretch>
          </p:blipFill>
          <p:spPr>
            <a:xfrm>
              <a:off x="7458805" y="825106"/>
              <a:ext cx="450755" cy="28270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08265B-6889-7EFC-2FAA-CF00956DA3A1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19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938F-847B-46A3-707D-1889C54ADEA5}"/>
              </a:ext>
            </a:extLst>
          </p:cNvPr>
          <p:cNvSpPr txBox="1"/>
          <p:nvPr/>
        </p:nvSpPr>
        <p:spPr>
          <a:xfrm>
            <a:off x="449767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3124407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3"/>
          </p:nvPr>
        </p:nvSpPr>
        <p:spPr>
          <a:xfrm>
            <a:off x="587709" y="3899580"/>
            <a:ext cx="24377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-US" sz="1200"/>
              <a:t>Custom Noise Extensions and Added Functionality</a:t>
            </a:r>
            <a:endParaRPr lang="en" sz="1200"/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 sz="1200"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577125" y="2166398"/>
            <a:ext cx="23266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" sz="1200">
                <a:solidFill>
                  <a:srgbClr val="000000"/>
                </a:solidFill>
              </a:rPr>
              <a:t>Fundamentals of quantum error correction</a:t>
            </a:r>
            <a:endParaRPr lang="en-US" sz="1200"/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/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2"/>
          </p:nvPr>
        </p:nvSpPr>
        <p:spPr>
          <a:xfrm>
            <a:off x="3302834" y="2166398"/>
            <a:ext cx="23584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-US" sz="1200">
                <a:solidFill>
                  <a:srgbClr val="041B2D"/>
                </a:solidFill>
              </a:rPr>
              <a:t>Error Detection Through Lattice-Based Syndromes</a:t>
            </a:r>
            <a:endParaRPr lang="en" sz="1200">
              <a:solidFill>
                <a:srgbClr val="000000"/>
              </a:solidFill>
            </a:endParaRPr>
          </a:p>
          <a:p>
            <a:pPr marL="13970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 sz="1200">
              <a:solidFill>
                <a:srgbClr val="000000"/>
              </a:solidFill>
            </a:endParaRPr>
          </a:p>
        </p:txBody>
      </p:sp>
      <p:sp>
        <p:nvSpPr>
          <p:cNvPr id="219" name="Google Shape;219;p33"/>
          <p:cNvSpPr txBox="1">
            <a:spLocks noGrp="1"/>
          </p:cNvSpPr>
          <p:nvPr>
            <p:ph type="subTitle" idx="4"/>
          </p:nvPr>
        </p:nvSpPr>
        <p:spPr>
          <a:xfrm>
            <a:off x="3419251" y="3899580"/>
            <a:ext cx="2543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sz="1200">
                <a:solidFill>
                  <a:srgbClr val="041B2D"/>
                </a:solidFill>
              </a:rPr>
              <a:t>Analysis of Custom Noise Implementation &amp;</a:t>
            </a:r>
            <a:endParaRPr lang="en-US" sz="1200"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</a:pPr>
            <a:r>
              <a:rPr lang="en" sz="1200">
                <a:solidFill>
                  <a:srgbClr val="041B2D"/>
                </a:solidFill>
              </a:rPr>
              <a:t>Comparison to Qiskit Simulations</a:t>
            </a:r>
            <a:endParaRPr lang="en-US" sz="1200">
              <a:solidFill>
                <a:srgbClr val="000000"/>
              </a:solidFill>
            </a:endParaRPr>
          </a:p>
          <a:p>
            <a:pPr marL="13970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 sz="1050">
              <a:solidFill>
                <a:srgbClr val="000000"/>
              </a:solidFill>
            </a:endParaRPr>
          </a:p>
        </p:txBody>
      </p:sp>
      <p:sp>
        <p:nvSpPr>
          <p:cNvPr id="220" name="Google Shape;220;p33"/>
          <p:cNvSpPr txBox="1">
            <a:spLocks noGrp="1"/>
          </p:cNvSpPr>
          <p:nvPr>
            <p:ph type="subTitle" idx="5"/>
          </p:nvPr>
        </p:nvSpPr>
        <p:spPr>
          <a:xfrm>
            <a:off x="5949216" y="2166398"/>
            <a:ext cx="27076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" sz="1200">
                <a:solidFill>
                  <a:srgbClr val="041B2D"/>
                </a:solidFill>
              </a:rPr>
              <a:t>Realistic Noise Implementation based on </a:t>
            </a:r>
            <a:r>
              <a:rPr lang="en-CA" sz="1200">
                <a:solidFill>
                  <a:srgbClr val="041B2D"/>
                </a:solidFill>
              </a:rPr>
              <a:t>Noisy Quantum Gates</a:t>
            </a:r>
            <a:endParaRPr lang="en" sz="1200">
              <a:solidFill>
                <a:srgbClr val="000000"/>
              </a:solidFill>
            </a:endParaRPr>
          </a:p>
          <a:p>
            <a:pPr marL="13970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 sz="1200">
              <a:solidFill>
                <a:srgbClr val="000000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subTitle" idx="6"/>
          </p:nvPr>
        </p:nvSpPr>
        <p:spPr>
          <a:xfrm>
            <a:off x="6118549" y="389958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-CA" sz="1200"/>
              <a:t>Surface Code Extensions </a:t>
            </a:r>
            <a:r>
              <a:rPr lang="en" sz="1200"/>
              <a:t>&amp;</a:t>
            </a:r>
            <a:endParaRPr lang="en-US" sz="1200"/>
          </a:p>
          <a:p>
            <a:pPr marL="0" indent="0">
              <a:lnSpc>
                <a:spcPct val="114999"/>
              </a:lnSpc>
            </a:pPr>
            <a:r>
              <a:rPr lang="en-US" sz="1200"/>
              <a:t>Potential Noisy Gates Library Improvements</a:t>
            </a: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7"/>
          </p:nvPr>
        </p:nvSpPr>
        <p:spPr>
          <a:xfrm>
            <a:off x="720000" y="14082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title" idx="8"/>
          </p:nvPr>
        </p:nvSpPr>
        <p:spPr>
          <a:xfrm>
            <a:off x="720000" y="3140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 idx="9"/>
          </p:nvPr>
        </p:nvSpPr>
        <p:spPr>
          <a:xfrm>
            <a:off x="3419250" y="14082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 idx="13"/>
          </p:nvPr>
        </p:nvSpPr>
        <p:spPr>
          <a:xfrm>
            <a:off x="3419250" y="3140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title" idx="14"/>
          </p:nvPr>
        </p:nvSpPr>
        <p:spPr>
          <a:xfrm>
            <a:off x="6118549" y="14082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title" idx="15"/>
          </p:nvPr>
        </p:nvSpPr>
        <p:spPr>
          <a:xfrm>
            <a:off x="6118549" y="3140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Stabilizer Code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subTitle" idx="17"/>
          </p:nvPr>
        </p:nvSpPr>
        <p:spPr>
          <a:xfrm>
            <a:off x="341925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Code 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Noise 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extension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20"/>
          </p:nvPr>
        </p:nvSpPr>
        <p:spPr>
          <a:xfrm>
            <a:off x="341925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DDC234-DA82-63E2-5C89-9256F14661E6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</a:t>
            </a:fld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10C2A9BD-BD90-F49A-C496-0C69E1D7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>
            <a:extLst>
              <a:ext uri="{FF2B5EF4-FFF2-40B4-BE49-F238E27FC236}">
                <a16:creationId xmlns:a16="http://schemas.microsoft.com/office/drawing/2014/main" id="{2F4DF1EB-7F61-AC19-E560-DB8B9B6BE2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54" t="59715" r="9553" b="-371"/>
          <a:stretch>
            <a:fillRect/>
          </a:stretch>
        </p:blipFill>
        <p:spPr>
          <a:xfrm rot="10800000">
            <a:off x="4702175" y="3302488"/>
            <a:ext cx="4441900" cy="18484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1;p42">
            <a:extLst>
              <a:ext uri="{FF2B5EF4-FFF2-40B4-BE49-F238E27FC236}">
                <a16:creationId xmlns:a16="http://schemas.microsoft.com/office/drawing/2014/main" id="{999C7924-28D1-7DAD-F98A-C7730BDAE1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1180" y="445025"/>
            <a:ext cx="56328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Depolarizing Noise</a:t>
            </a:r>
            <a:endParaRPr lang="en-US" sz="3000"/>
          </a:p>
          <a:p>
            <a:endParaRPr lang="en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CE407-332D-9A6C-CE2C-65094577DCE4}"/>
              </a:ext>
            </a:extLst>
          </p:cNvPr>
          <p:cNvSpPr txBox="1"/>
          <p:nvPr/>
        </p:nvSpPr>
        <p:spPr>
          <a:xfrm>
            <a:off x="698138" y="1194415"/>
            <a:ext cx="77478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Define a real stochastic variable      such that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A5D1B1-68BD-F7A0-2BFA-5DB83C7A0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8108" y="1119892"/>
            <a:ext cx="3971925" cy="5238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8324D8-BF63-B451-E094-2207AA0FB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7042" y="1228611"/>
            <a:ext cx="238125" cy="238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1EB17-A316-8019-04DB-6B013E4D0310}"/>
              </a:ext>
            </a:extLst>
          </p:cNvPr>
          <p:cNvSpPr txBox="1"/>
          <p:nvPr/>
        </p:nvSpPr>
        <p:spPr>
          <a:xfrm>
            <a:off x="646384" y="1770713"/>
            <a:ext cx="74692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To fully characterize the distribution of     , we compute the covariance matrix </a:t>
            </a:r>
          </a:p>
          <a:p>
            <a:endParaRPr lang="en-US" sz="1600">
              <a:latin typeface="Cambria"/>
            </a:endParaRPr>
          </a:p>
          <a:p>
            <a:r>
              <a:rPr lang="en-US" sz="1600">
                <a:latin typeface="Cambria"/>
              </a:rPr>
              <a:t>The covariance matrix          expands to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B27B10-D3C8-3E24-A2E3-27B411736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6415" y="1853018"/>
            <a:ext cx="1109966" cy="1890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CA4C75C-57DD-4029-004E-A54D55E13F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6107" y="2270293"/>
            <a:ext cx="433286" cy="29892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08819B-6622-8B23-38DA-C69E020A0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96999" y="1862062"/>
            <a:ext cx="150778" cy="16699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310D319-4E43-6E39-DF3F-67B1E59FAC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4396" y="2548480"/>
            <a:ext cx="4775876" cy="5502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A765C5-7301-2523-05DA-689C2F5AA14F}"/>
              </a:ext>
            </a:extLst>
          </p:cNvPr>
          <p:cNvSpPr txBox="1"/>
          <p:nvPr/>
        </p:nvSpPr>
        <p:spPr>
          <a:xfrm>
            <a:off x="650636" y="3102418"/>
            <a:ext cx="78146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The full stochastic noise term     is constructed by decomposing it into contributions                   , and          associated with each Pauli direction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BFBE85D-6044-2584-3059-1F346E1C4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31318" y="3191480"/>
            <a:ext cx="150778" cy="16699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64F0F7C-D0AB-1C08-8025-FB85F3A2DF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97328" y="3394805"/>
            <a:ext cx="370462" cy="23204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4C3B42-57B0-4B50-33A2-3C131EFBA3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36372" y="3430152"/>
            <a:ext cx="340670" cy="21583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85065A1-48A8-D2E9-7019-B7C50EE3B1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20159" y="3409650"/>
            <a:ext cx="348777" cy="21988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AC9FD2B-70F7-476F-4BB3-3BB3222BBF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94548" y="3821914"/>
            <a:ext cx="3857625" cy="809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C925B-398D-CB44-BA06-2BD9E39F37B6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20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3EAAB-A959-BE5C-11CD-002305685F94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AC478EB-07C7-AF60-6A7E-1AE02C6F8F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7688" y="4073249"/>
            <a:ext cx="1054235" cy="468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77A213-6C45-3DD6-5679-6739302E28EE}"/>
              </a:ext>
            </a:extLst>
          </p:cNvPr>
          <p:cNvSpPr txBox="1"/>
          <p:nvPr/>
        </p:nvSpPr>
        <p:spPr>
          <a:xfrm>
            <a:off x="6694070" y="3887263"/>
            <a:ext cx="24129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mbria"/>
              </a:rPr>
              <a:t>(A full derivation and several examples are in the report)</a:t>
            </a:r>
          </a:p>
        </p:txBody>
      </p:sp>
    </p:spTree>
    <p:extLst>
      <p:ext uri="{BB962C8B-B14F-4D97-AF65-F5344CB8AC3E}">
        <p14:creationId xmlns:p14="http://schemas.microsoft.com/office/powerpoint/2010/main" val="40326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02BED454-BD7E-94F3-4A32-B65E350E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>
            <a:extLst>
              <a:ext uri="{FF2B5EF4-FFF2-40B4-BE49-F238E27FC236}">
                <a16:creationId xmlns:a16="http://schemas.microsoft.com/office/drawing/2014/main" id="{EB13EFAB-4D3E-C345-465F-107A2ACECA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795" t="41622" r="9786" b="-446"/>
          <a:stretch>
            <a:fillRect/>
          </a:stretch>
        </p:blipFill>
        <p:spPr>
          <a:xfrm rot="10800000">
            <a:off x="5913667" y="2500068"/>
            <a:ext cx="3229786" cy="26744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1;p42">
            <a:extLst>
              <a:ext uri="{FF2B5EF4-FFF2-40B4-BE49-F238E27FC236}">
                <a16:creationId xmlns:a16="http://schemas.microsoft.com/office/drawing/2014/main" id="{D8AA833C-D7A9-6A96-B64A-F08A97CC4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3100" y="152975"/>
            <a:ext cx="3417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Additional Noise</a:t>
            </a:r>
            <a:endParaRPr lang="en-US" sz="3000"/>
          </a:p>
          <a:p>
            <a:endParaRPr lang="en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BC0D0-F1CB-B226-D982-038E24197408}"/>
              </a:ext>
            </a:extLst>
          </p:cNvPr>
          <p:cNvSpPr txBox="1"/>
          <p:nvPr/>
        </p:nvSpPr>
        <p:spPr>
          <a:xfrm>
            <a:off x="5300977" y="2236364"/>
            <a:ext cx="20691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FB6D4-F8B5-3DC0-05E0-54CBC85F9758}"/>
              </a:ext>
            </a:extLst>
          </p:cNvPr>
          <p:cNvSpPr txBox="1"/>
          <p:nvPr/>
        </p:nvSpPr>
        <p:spPr>
          <a:xfrm>
            <a:off x="644762" y="1058724"/>
            <a:ext cx="2311022" cy="2308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>
                <a:latin typeface="Cambria"/>
              </a:rPr>
              <a:t>Stochastic noise: </a:t>
            </a:r>
          </a:p>
          <a:p>
            <a:pPr marL="285750" indent="-28575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ambria"/>
              </a:rPr>
              <a:t>Depolarizing</a:t>
            </a:r>
          </a:p>
          <a:p>
            <a:pPr marL="285750" indent="-28575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ambria"/>
                <a:ea typeface="Cambria"/>
              </a:rPr>
              <a:t>Amplitude Damping  </a:t>
            </a:r>
          </a:p>
          <a:p>
            <a:pPr marL="285750" indent="-28575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ambria"/>
                <a:ea typeface="Cambria"/>
              </a:rPr>
              <a:t>Phase Damping</a:t>
            </a:r>
            <a:r>
              <a:rPr lang="en-US" sz="1600">
                <a:latin typeface="Cambria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FC934-FD7E-C91B-05A5-60AB4A203D3C}"/>
              </a:ext>
            </a:extLst>
          </p:cNvPr>
          <p:cNvSpPr txBox="1"/>
          <p:nvPr/>
        </p:nvSpPr>
        <p:spPr>
          <a:xfrm>
            <a:off x="523618" y="3636139"/>
            <a:ext cx="216639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Cambria"/>
              </a:rPr>
              <a:t>Deterministic Noise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E118A-B7AB-5157-F7CD-B6DAD9ED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978" y="871305"/>
            <a:ext cx="2311022" cy="25405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CEF3CED-7F38-3821-79BE-364F6A39E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056" y="2262632"/>
            <a:ext cx="1390650" cy="5238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5A9B97-8475-FE0A-7603-3A708949D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3226" y="2213142"/>
            <a:ext cx="1904809" cy="5794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2B61DE4-4927-0939-8C5A-83F028C4C0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55784" y="2911766"/>
            <a:ext cx="1333500" cy="5238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A12D32-7AD3-697E-26C9-0058149007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8871" y="3011923"/>
            <a:ext cx="1899164" cy="42371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DF3BDA1-2344-619D-3117-93859D57AB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6293"/>
          <a:stretch>
            <a:fillRect/>
          </a:stretch>
        </p:blipFill>
        <p:spPr>
          <a:xfrm>
            <a:off x="2603056" y="1531062"/>
            <a:ext cx="1736026" cy="5238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72E296E-90D8-71E9-A3BA-850FE0E497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72000" y="4117223"/>
            <a:ext cx="2415032" cy="45919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2BAB6A6-63D6-A65D-1C5D-98DE3A58D2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30283" y="4084776"/>
            <a:ext cx="2705100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074CC0-EA6A-B73E-421E-335C1FBB6B44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21</a:t>
            </a:fld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1FE2A-9FE4-A135-4900-53592EB14270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 dirty="0">
                <a:solidFill>
                  <a:srgbClr val="000000"/>
                </a:solidFill>
              </a:rPr>
              <a:t>*Equantions based on: Noisy gates for simulating quantum computers </a:t>
            </a:r>
            <a:r>
              <a:rPr lang="en" sz="800" dirty="0">
                <a:solidFill>
                  <a:srgbClr val="000000"/>
                </a:solidFill>
              </a:rPr>
              <a:t>[2].</a:t>
            </a:r>
            <a:endParaRPr lang="en-CA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CAA41-752E-3856-3CE5-57DCB637C33A}"/>
              </a:ext>
            </a:extLst>
          </p:cNvPr>
          <p:cNvSpPr txBox="1"/>
          <p:nvPr/>
        </p:nvSpPr>
        <p:spPr>
          <a:xfrm>
            <a:off x="7253121" y="3493322"/>
            <a:ext cx="2156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" dirty="0"/>
              <a:t>*Source: Paweł </a:t>
            </a:r>
            <a:r>
              <a:rPr lang="en-CA" sz="600" dirty="0" err="1"/>
              <a:t>Cisło</a:t>
            </a:r>
            <a:r>
              <a:rPr lang="en-CA" sz="600" dirty="0"/>
              <a:t>, </a:t>
            </a:r>
            <a:r>
              <a:rPr lang="en-US" sz="600" dirty="0"/>
              <a:t>Industrial Engineering</a:t>
            </a:r>
          </a:p>
          <a:p>
            <a:r>
              <a:rPr lang="en-US" sz="600" dirty="0"/>
              <a:t>Type of Model (Deterministic, Stochastic, Noise)</a:t>
            </a:r>
            <a:endParaRPr lang="en-CA" sz="600" dirty="0"/>
          </a:p>
        </p:txBody>
      </p:sp>
    </p:spTree>
    <p:extLst>
      <p:ext uri="{BB962C8B-B14F-4D97-AF65-F5344CB8AC3E}">
        <p14:creationId xmlns:p14="http://schemas.microsoft.com/office/powerpoint/2010/main" val="623120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74">
          <a:extLst>
            <a:ext uri="{FF2B5EF4-FFF2-40B4-BE49-F238E27FC236}">
              <a16:creationId xmlns:a16="http://schemas.microsoft.com/office/drawing/2014/main" id="{F4E19203-BDFB-BB95-6E7D-ABAB4D08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>
            <a:extLst>
              <a:ext uri="{FF2B5EF4-FFF2-40B4-BE49-F238E27FC236}">
                <a16:creationId xmlns:a16="http://schemas.microsoft.com/office/drawing/2014/main" id="{4FA1C867-E75C-1B60-2C64-B8B76C21C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5720" y="2187178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Noise Extension</a:t>
            </a:r>
            <a:endParaRPr/>
          </a:p>
        </p:txBody>
      </p:sp>
      <p:sp>
        <p:nvSpPr>
          <p:cNvPr id="276" name="Google Shape;276;p37">
            <a:extLst>
              <a:ext uri="{FF2B5EF4-FFF2-40B4-BE49-F238E27FC236}">
                <a16:creationId xmlns:a16="http://schemas.microsoft.com/office/drawing/2014/main" id="{9206E7B0-6D99-AEA4-98E2-1F6B26A5A4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85720" y="1271278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77" name="Google Shape;277;p37">
            <a:extLst>
              <a:ext uri="{FF2B5EF4-FFF2-40B4-BE49-F238E27FC236}">
                <a16:creationId xmlns:a16="http://schemas.microsoft.com/office/drawing/2014/main" id="{9A58EC67-3607-03BA-AB7F-55E244E0D7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85720" y="3187654"/>
            <a:ext cx="3798768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Beyond Noisy-Gates: Custom Noise Extensions and Added Functionality</a:t>
            </a:r>
            <a:endParaRPr/>
          </a:p>
        </p:txBody>
      </p:sp>
      <p:pic>
        <p:nvPicPr>
          <p:cNvPr id="278" name="Google Shape;278;p37">
            <a:extLst>
              <a:ext uri="{FF2B5EF4-FFF2-40B4-BE49-F238E27FC236}">
                <a16:creationId xmlns:a16="http://schemas.microsoft.com/office/drawing/2014/main" id="{2AD06A0A-3603-3293-5CF6-6F99589C62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783" t="32446" r="26366" b="34964"/>
          <a:stretch>
            <a:fillRect/>
          </a:stretch>
        </p:blipFill>
        <p:spPr>
          <a:xfrm rot="5400000" flipH="1">
            <a:off x="-1238249" y="1238250"/>
            <a:ext cx="5145284" cy="26706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4E1B36-0C7F-3796-BF78-C12C663F9892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95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EECD1C4B-8085-89C3-FD0F-14792349D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>
            <a:extLst>
              <a:ext uri="{FF2B5EF4-FFF2-40B4-BE49-F238E27FC236}">
                <a16:creationId xmlns:a16="http://schemas.microsoft.com/office/drawing/2014/main" id="{99C9A115-C92C-4094-FB96-72859173F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445025"/>
            <a:ext cx="720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Noise Extensions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4670A1-4E47-1776-234A-63F12B80F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77" y="1795012"/>
            <a:ext cx="5171813" cy="223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ADC07-1248-5815-22B8-2CA07B0A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77" y="1173186"/>
            <a:ext cx="1573369" cy="15733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10C0C04-A9DE-27BA-CD53-F787B4B26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377" y="1303900"/>
            <a:ext cx="1940052" cy="289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3847748-9DE6-D7DE-E38B-F9783E0F57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43476" y="2543488"/>
            <a:ext cx="3667125" cy="23812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CCC0617-11C4-DB59-CF23-448C0BCDE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8774" y="3212544"/>
            <a:ext cx="2571750" cy="81915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356559-A7A4-06F3-F86B-543525BC4BAB}"/>
              </a:ext>
            </a:extLst>
          </p:cNvPr>
          <p:cNvSpPr/>
          <p:nvPr/>
        </p:nvSpPr>
        <p:spPr>
          <a:xfrm>
            <a:off x="2181159" y="2490148"/>
            <a:ext cx="495300" cy="342900"/>
          </a:xfrm>
          <a:prstGeom prst="roundRect">
            <a:avLst>
              <a:gd name="adj" fmla="val 2333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57149A-9D49-2BAF-3156-143352DE4CB9}"/>
              </a:ext>
            </a:extLst>
          </p:cNvPr>
          <p:cNvSpPr/>
          <p:nvPr/>
        </p:nvSpPr>
        <p:spPr>
          <a:xfrm>
            <a:off x="6747350" y="2151216"/>
            <a:ext cx="1450396" cy="266700"/>
          </a:xfrm>
          <a:prstGeom prst="roundRect">
            <a:avLst>
              <a:gd name="adj" fmla="val 23334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914C77-8519-FD3A-08E1-A61681EDA178}"/>
              </a:ext>
            </a:extLst>
          </p:cNvPr>
          <p:cNvCxnSpPr>
            <a:cxnSpLocks/>
          </p:cNvCxnSpPr>
          <p:nvPr/>
        </p:nvCxnSpPr>
        <p:spPr>
          <a:xfrm>
            <a:off x="5827395" y="3599005"/>
            <a:ext cx="22776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BCDDA918-6220-06A7-29F1-F97CED4C49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3476" y="4103791"/>
            <a:ext cx="4981575" cy="2476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7144D6E-FB5D-842C-8582-305EC99720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3476" y="3697351"/>
            <a:ext cx="5038725" cy="2476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5FB40E5-3708-ED2C-81E8-36A1328360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3476" y="3321113"/>
            <a:ext cx="3743325" cy="2476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23185C0-62D0-7F94-CC07-2C336BAC55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3476" y="2940402"/>
            <a:ext cx="809625" cy="238125"/>
          </a:xfrm>
          <a:prstGeom prst="rect">
            <a:avLst/>
          </a:prstGeom>
        </p:spPr>
      </p:pic>
      <p:sp>
        <p:nvSpPr>
          <p:cNvPr id="40" name="Right Brace 39">
            <a:extLst>
              <a:ext uri="{FF2B5EF4-FFF2-40B4-BE49-F238E27FC236}">
                <a16:creationId xmlns:a16="http://schemas.microsoft.com/office/drawing/2014/main" id="{BBEAB6A3-3951-5EA5-7101-918EDC342171}"/>
              </a:ext>
            </a:extLst>
          </p:cNvPr>
          <p:cNvSpPr/>
          <p:nvPr/>
        </p:nvSpPr>
        <p:spPr>
          <a:xfrm>
            <a:off x="5278244" y="2808807"/>
            <a:ext cx="440946" cy="1662655"/>
          </a:xfrm>
          <a:prstGeom prst="rightBrace">
            <a:avLst>
              <a:gd name="adj1" fmla="val 40366"/>
              <a:gd name="adj2" fmla="val 47764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A98693-AC78-2B83-DE4C-243EC72AD1E1}"/>
              </a:ext>
            </a:extLst>
          </p:cNvPr>
          <p:cNvSpPr/>
          <p:nvPr/>
        </p:nvSpPr>
        <p:spPr>
          <a:xfrm>
            <a:off x="8197746" y="-1"/>
            <a:ext cx="941570" cy="7167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91;p39">
            <a:extLst>
              <a:ext uri="{FF2B5EF4-FFF2-40B4-BE49-F238E27FC236}">
                <a16:creationId xmlns:a16="http://schemas.microsoft.com/office/drawing/2014/main" id="{327B25FC-EA47-5325-FEB4-4230163944FE}"/>
              </a:ext>
            </a:extLst>
          </p:cNvPr>
          <p:cNvSpPr txBox="1">
            <a:spLocks/>
          </p:cNvSpPr>
          <p:nvPr/>
        </p:nvSpPr>
        <p:spPr>
          <a:xfrm>
            <a:off x="6228774" y="482242"/>
            <a:ext cx="2367849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dirty="0">
                <a:latin typeface="Cambria"/>
                <a:ea typeface="Cambria"/>
              </a:rPr>
              <a:t>Apply noise to each type of 1-qubit gate individually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906B50-62B7-72F3-CEBF-D9704F3734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101" y="4619232"/>
            <a:ext cx="3790950" cy="428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F5CB0-77CD-6C59-68DC-9306E2B9A844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298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DF073BBE-95F7-9396-6B70-B35B6D45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2EFFF78A-FB76-50C4-3EB2-3FCE693B77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970" t="30263" r="24123" b="58238"/>
          <a:stretch>
            <a:fillRect/>
          </a:stretch>
        </p:blipFill>
        <p:spPr>
          <a:xfrm rot="5400000" flipH="1">
            <a:off x="-636300" y="634080"/>
            <a:ext cx="2201559" cy="9423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1;p42">
            <a:extLst>
              <a:ext uri="{FF2B5EF4-FFF2-40B4-BE49-F238E27FC236}">
                <a16:creationId xmlns:a16="http://schemas.microsoft.com/office/drawing/2014/main" id="{AAE8701E-2F03-7E91-E972-31F4A1C5F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6702" y="445025"/>
            <a:ext cx="7487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sz="3000"/>
              <a:t> Measurement Implementation</a:t>
            </a:r>
            <a:endParaRPr lang="en" sz="1600"/>
          </a:p>
        </p:txBody>
      </p:sp>
      <p:sp>
        <p:nvSpPr>
          <p:cNvPr id="15" name="Google Shape;313;p42">
            <a:extLst>
              <a:ext uri="{FF2B5EF4-FFF2-40B4-BE49-F238E27FC236}">
                <a16:creationId xmlns:a16="http://schemas.microsoft.com/office/drawing/2014/main" id="{FD8DEEFF-EE4B-D585-316B-52939DAF050E}"/>
              </a:ext>
            </a:extLst>
          </p:cNvPr>
          <p:cNvSpPr txBox="1">
            <a:spLocks/>
          </p:cNvSpPr>
          <p:nvPr/>
        </p:nvSpPr>
        <p:spPr>
          <a:xfrm>
            <a:off x="381188" y="1191663"/>
            <a:ext cx="4899103" cy="66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Cambria"/>
                <a:ea typeface="Cambria"/>
              </a:rPr>
              <a:t>Custom measurement routine in </a:t>
            </a:r>
            <a:r>
              <a:rPr lang="en-US" err="1">
                <a:latin typeface="Cambria"/>
                <a:ea typeface="Cambria"/>
              </a:rPr>
              <a:t>QuTiP</a:t>
            </a:r>
            <a:r>
              <a:rPr lang="en-US">
                <a:latin typeface="Cambria"/>
                <a:ea typeface="Cambria"/>
              </a:rPr>
              <a:t>. For an 𝑁-qubit state |𝜓⟩ and a target qubit 𝑖, the code constructs the projectors:</a:t>
            </a:r>
            <a:endParaRPr lang="en">
              <a:latin typeface="Cambria"/>
              <a:ea typeface="Cambria"/>
            </a:endParaRPr>
          </a:p>
          <a:p>
            <a:endParaRPr lang="en">
              <a:latin typeface="Cambria"/>
              <a:ea typeface="Cambria"/>
            </a:endParaRPr>
          </a:p>
        </p:txBody>
      </p:sp>
      <p:pic>
        <p:nvPicPr>
          <p:cNvPr id="13314" name="Picture 2" descr="circuit construction - Measurements in Qiskit - Quantum Computing Stack  Exchange">
            <a:extLst>
              <a:ext uri="{FF2B5EF4-FFF2-40B4-BE49-F238E27FC236}">
                <a16:creationId xmlns:a16="http://schemas.microsoft.com/office/drawing/2014/main" id="{7E55D1CF-3406-61F6-6D41-7A33663F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8" t="26420" b="43214"/>
          <a:stretch>
            <a:fillRect/>
          </a:stretch>
        </p:blipFill>
        <p:spPr bwMode="auto">
          <a:xfrm>
            <a:off x="7248293" y="445025"/>
            <a:ext cx="1123090" cy="76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DC97A14-0469-587B-1523-5AF5CF69B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0291" y="1410024"/>
            <a:ext cx="2686050" cy="2571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1D5D97E-E360-89F8-452C-8982E4E47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0291" y="1866151"/>
            <a:ext cx="3038475" cy="5143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31F20F-BDCE-83F1-DB60-D1921F48B0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9688" y="2853024"/>
            <a:ext cx="3962400" cy="2381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EDD44C7-E746-A79F-3A90-8F28107C9D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7035" y="3460807"/>
            <a:ext cx="6176281" cy="1739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1DF8AC2-A700-231B-5C77-83CC671092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035" y="3634787"/>
            <a:ext cx="4523473" cy="24163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D5462F8-7692-4745-DDB1-CF6707E5E9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94568" y="4004445"/>
            <a:ext cx="1638300" cy="6286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694738-BE09-9407-906A-D690DFAFCE4B}"/>
              </a:ext>
            </a:extLst>
          </p:cNvPr>
          <p:cNvSpPr txBox="1"/>
          <p:nvPr/>
        </p:nvSpPr>
        <p:spPr>
          <a:xfrm>
            <a:off x="381188" y="2441960"/>
            <a:ext cx="501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latin typeface="Cambria"/>
                <a:ea typeface="Cambria"/>
              </a:rPr>
              <a:t>The Born-rule probabilities are then evaluated 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03DD14-C1C1-F32B-2ABB-14E85C5870C7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04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68F43178-3585-2796-380B-A268E941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>
            <a:extLst>
              <a:ext uri="{FF2B5EF4-FFF2-40B4-BE49-F238E27FC236}">
                <a16:creationId xmlns:a16="http://schemas.microsoft.com/office/drawing/2014/main" id="{638DAA84-8579-48B5-AE5A-61375A80B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/>
              <a:t>Noisy Reset Gate Implementation</a:t>
            </a:r>
            <a:endParaRPr lang="en"/>
          </a:p>
        </p:txBody>
      </p:sp>
      <p:pic>
        <p:nvPicPr>
          <p:cNvPr id="3" name="Google Shape;472;p55" descr="A black background with orange lines&#10;&#10;AI-generated content may be incorrect.">
            <a:extLst>
              <a:ext uri="{FF2B5EF4-FFF2-40B4-BE49-F238E27FC236}">
                <a16:creationId xmlns:a16="http://schemas.microsoft.com/office/drawing/2014/main" id="{81BAEE0F-9A88-FB6E-1C4F-627C6C9D30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419" t="45317" r="16983" b="-892"/>
          <a:stretch>
            <a:fillRect/>
          </a:stretch>
        </p:blipFill>
        <p:spPr>
          <a:xfrm rot="10800000">
            <a:off x="5423170" y="2614684"/>
            <a:ext cx="3720504" cy="25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CB544DE-78EA-961D-1452-7D66CD69940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29897" y="1417840"/>
            <a:ext cx="5398303" cy="2526923"/>
          </a:xfrm>
        </p:spPr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The </a:t>
            </a:r>
            <a:r>
              <a:rPr lang="en-CA" i="1"/>
              <a:t>noisy-gates</a:t>
            </a:r>
            <a:r>
              <a:rPr lang="en-CA"/>
              <a:t> library lacks native support for noisy resets resets critical for surface code cycles.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A custom noisy reset was implemented to simulate realistic error conditions.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/>
              <a:t>Approach</a:t>
            </a:r>
            <a:r>
              <a:rPr lang="en-CA"/>
              <a:t>:</a:t>
            </a:r>
          </a:p>
          <a:p>
            <a:pPr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Perform a projective measurement on the qubit.</a:t>
            </a:r>
          </a:p>
          <a:p>
            <a:pPr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If outcome is ∣1⟩, apply a noisy 𝑋 gate to reset to ∣0⟩.</a:t>
            </a:r>
          </a:p>
          <a:p>
            <a:pPr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Otherwise return </a:t>
            </a:r>
            <a:r>
              <a:rPr lang="en-US"/>
              <a:t>|𝜓⟩ </a:t>
            </a:r>
            <a:r>
              <a:rPr lang="en-CA"/>
              <a:t>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Enables repeated stabilizer cycles with more physically accurate reset behavior.</a:t>
            </a:r>
          </a:p>
        </p:txBody>
      </p:sp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B8AA25EB-C945-44FB-1E8B-CDF15B30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3" t="21259" b="22737"/>
          <a:stretch>
            <a:fillRect/>
          </a:stretch>
        </p:blipFill>
        <p:spPr>
          <a:xfrm>
            <a:off x="5651627" y="2295802"/>
            <a:ext cx="3263590" cy="770998"/>
          </a:xfrm>
          <a:prstGeom prst="rect">
            <a:avLst/>
          </a:prstGeom>
        </p:spPr>
      </p:pic>
      <p:sp>
        <p:nvSpPr>
          <p:cNvPr id="6" name="Google Shape;297;p40">
            <a:extLst>
              <a:ext uri="{FF2B5EF4-FFF2-40B4-BE49-F238E27FC236}">
                <a16:creationId xmlns:a16="http://schemas.microsoft.com/office/drawing/2014/main" id="{4DB79DA5-E6CB-F742-90A5-E2C7EA9DC5D3}"/>
              </a:ext>
            </a:extLst>
          </p:cNvPr>
          <p:cNvSpPr txBox="1">
            <a:spLocks/>
          </p:cNvSpPr>
          <p:nvPr/>
        </p:nvSpPr>
        <p:spPr>
          <a:xfrm>
            <a:off x="6672026" y="1855961"/>
            <a:ext cx="1222792" cy="39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algn="ctr"/>
            <a:r>
              <a:rPr lang="en-US" sz="1400" b="0"/>
              <a:t>Reset Gate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7BD69-9516-E3B2-EEEA-8E595E4F2A06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69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C66509DF-FAC0-2644-9A53-478C08B2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>
            <a:extLst>
              <a:ext uri="{FF2B5EF4-FFF2-40B4-BE49-F238E27FC236}">
                <a16:creationId xmlns:a16="http://schemas.microsoft.com/office/drawing/2014/main" id="{87590B60-0116-959F-863A-A86371E5C0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/>
              <a:t>Noisy Hadamard Gate Implementation</a:t>
            </a:r>
            <a:endParaRPr lang="e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8685BF-C4F6-6F3D-68F2-E95E2E2FA8F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29897" y="1340035"/>
            <a:ext cx="5398303" cy="1536979"/>
          </a:xfrm>
        </p:spPr>
        <p:txBody>
          <a:bodyPr/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Our framework applies noise individually to each gate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Only 1-qubit gates are Reset and Hadamard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We construct the noisy Hadamard gate, by combining the noisy 𝑋 and 𝑍 gates. </a:t>
            </a:r>
          </a:p>
        </p:txBody>
      </p:sp>
      <p:pic>
        <p:nvPicPr>
          <p:cNvPr id="2" name="Picture 1" descr="A diagram of a circuit&#10;&#10;AI-generated content may be incorrect.">
            <a:extLst>
              <a:ext uri="{FF2B5EF4-FFF2-40B4-BE49-F238E27FC236}">
                <a16:creationId xmlns:a16="http://schemas.microsoft.com/office/drawing/2014/main" id="{CA4A3A37-1A4D-2103-AE18-E6EF1707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81" y="3332291"/>
            <a:ext cx="3915646" cy="14348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CFD558-9F4B-B122-965A-12CFAB8BF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9791" y="1340035"/>
            <a:ext cx="1366575" cy="5055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69A7568-B228-2F94-F713-28BB4C93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9791" y="2189713"/>
            <a:ext cx="2680591" cy="510024"/>
          </a:xfrm>
          <a:prstGeom prst="rect">
            <a:avLst/>
          </a:prstGeom>
        </p:spPr>
      </p:pic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59BD7F46-4F25-0A75-6B46-35C43214C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320" y="3403270"/>
            <a:ext cx="1369261" cy="129292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ECE044-6122-9497-6E15-F0A27257BF1A}"/>
              </a:ext>
            </a:extLst>
          </p:cNvPr>
          <p:cNvSpPr/>
          <p:nvPr/>
        </p:nvSpPr>
        <p:spPr>
          <a:xfrm>
            <a:off x="4661210" y="3403270"/>
            <a:ext cx="408878" cy="3063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6520F4-F0B9-6BE0-9A25-4BEB6EC325FA}"/>
              </a:ext>
            </a:extLst>
          </p:cNvPr>
          <p:cNvSpPr/>
          <p:nvPr/>
        </p:nvSpPr>
        <p:spPr>
          <a:xfrm>
            <a:off x="6516799" y="3402485"/>
            <a:ext cx="408878" cy="3063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1413D-B7F4-7A5C-39BD-293EE2DA5DCD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0812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3843475" y="2166912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 idx="2"/>
          </p:nvPr>
        </p:nvSpPr>
        <p:spPr>
          <a:xfrm>
            <a:off x="3843475" y="1251012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1"/>
          </p:nvPr>
        </p:nvSpPr>
        <p:spPr>
          <a:xfrm>
            <a:off x="3843475" y="3200472"/>
            <a:ext cx="35982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Custom Noise Implementation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to Qiskit Simulations</a:t>
            </a: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l="58164" t="31042" b="36412"/>
          <a:stretch/>
        </p:blipFill>
        <p:spPr>
          <a:xfrm rot="5400000" flipH="1">
            <a:off x="-1238249" y="1238250"/>
            <a:ext cx="5143501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E39A8-6DF9-1534-A27B-CEC7A0A2019C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27</a:t>
            </a:fld>
            <a:endParaRPr lang="en-CA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876116" y="818674"/>
            <a:ext cx="5920923" cy="365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0" dirty="0"/>
              <a:t>Effect of Noise Model over on Measurement Outcomes</a:t>
            </a:r>
            <a:endParaRPr sz="1800" b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77B030-7DB4-EFA3-5B54-B175F2BA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117" y="2053231"/>
            <a:ext cx="3328868" cy="2560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C8E1491-56A6-BA2D-E615-C429F7357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117" y="1377204"/>
            <a:ext cx="3328868" cy="542202"/>
          </a:xfrm>
          <a:prstGeom prst="rect">
            <a:avLst/>
          </a:prstGeom>
        </p:spPr>
      </p:pic>
      <p:pic>
        <p:nvPicPr>
          <p:cNvPr id="7" name="Picture 6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4D41243C-07A1-0EC5-6484-15DE34760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086" y="2698025"/>
            <a:ext cx="3141338" cy="2199501"/>
          </a:xfrm>
          <a:prstGeom prst="rect">
            <a:avLst/>
          </a:prstGeom>
        </p:spPr>
      </p:pic>
      <p:pic>
        <p:nvPicPr>
          <p:cNvPr id="9" name="Picture 8" descr="A graph of a number of shots&#10;&#10;AI-generated content may be incorrect.">
            <a:extLst>
              <a:ext uri="{FF2B5EF4-FFF2-40B4-BE49-F238E27FC236}">
                <a16:creationId xmlns:a16="http://schemas.microsoft.com/office/drawing/2014/main" id="{68DB240A-F19A-9A1E-9BBB-ABC266E6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523" y="2698025"/>
            <a:ext cx="3141339" cy="2199502"/>
          </a:xfrm>
          <a:prstGeom prst="rect">
            <a:avLst/>
          </a:prstGeom>
        </p:spPr>
      </p:pic>
      <p:pic>
        <p:nvPicPr>
          <p:cNvPr id="11" name="Picture 10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EF65F636-8396-8149-2EA3-0A3D7C328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9092" y="245974"/>
            <a:ext cx="749122" cy="713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99F4C-6D63-C975-B1B0-24DCC3352F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1073" y="1383998"/>
            <a:ext cx="2899316" cy="1092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CDD017-31A9-8482-1E67-7C10056D51A8}"/>
              </a:ext>
            </a:extLst>
          </p:cNvPr>
          <p:cNvCxnSpPr/>
          <p:nvPr/>
        </p:nvCxnSpPr>
        <p:spPr>
          <a:xfrm>
            <a:off x="4204985" y="1943891"/>
            <a:ext cx="8920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97;p40">
            <a:extLst>
              <a:ext uri="{FF2B5EF4-FFF2-40B4-BE49-F238E27FC236}">
                <a16:creationId xmlns:a16="http://schemas.microsoft.com/office/drawing/2014/main" id="{F59EC2B2-82FB-A0FA-7898-DD3A24B5B82E}"/>
              </a:ext>
            </a:extLst>
          </p:cNvPr>
          <p:cNvSpPr txBox="1">
            <a:spLocks/>
          </p:cNvSpPr>
          <p:nvPr/>
        </p:nvSpPr>
        <p:spPr>
          <a:xfrm>
            <a:off x="876117" y="136635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2400"/>
              <a:t>Analysis of Custom Noise 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BFCAA-DE45-B163-B2A9-B6B097D55523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28</a:t>
            </a:fld>
            <a:endParaRPr lang="en-CA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B46353D3-3784-45DC-EDF6-F41D496E2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7;p40">
            <a:extLst>
              <a:ext uri="{FF2B5EF4-FFF2-40B4-BE49-F238E27FC236}">
                <a16:creationId xmlns:a16="http://schemas.microsoft.com/office/drawing/2014/main" id="{8E40D9FC-7898-B468-830F-6EF1D7A85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199" y="842260"/>
            <a:ext cx="5940995" cy="365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/>
              <a:t>Single-Cycle Surface Code Behavior Under Varying Noise</a:t>
            </a:r>
          </a:p>
        </p:txBody>
      </p:sp>
      <p:sp>
        <p:nvSpPr>
          <p:cNvPr id="12" name="Google Shape;297;p40">
            <a:extLst>
              <a:ext uri="{FF2B5EF4-FFF2-40B4-BE49-F238E27FC236}">
                <a16:creationId xmlns:a16="http://schemas.microsoft.com/office/drawing/2014/main" id="{BD0DD330-5D47-B39C-D4DB-6DD0AF98AE40}"/>
              </a:ext>
            </a:extLst>
          </p:cNvPr>
          <p:cNvSpPr txBox="1">
            <a:spLocks/>
          </p:cNvSpPr>
          <p:nvPr/>
        </p:nvSpPr>
        <p:spPr>
          <a:xfrm>
            <a:off x="1314732" y="22348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2400"/>
              <a:t>Analysis of Custom Noise Implementation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D4FBA6-8BCF-7651-7A70-ABB01CB73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571" y="2422551"/>
            <a:ext cx="4276725" cy="3714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D6DFA16-395D-B774-AFD6-A4D12199A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1571" y="1919132"/>
            <a:ext cx="2962275" cy="3714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DF6AF1A-FFCB-2AFB-66C6-980AFFDDF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1571" y="3263421"/>
            <a:ext cx="1933575" cy="200025"/>
          </a:xfrm>
          <a:prstGeom prst="rect">
            <a:avLst/>
          </a:prstGeom>
        </p:spPr>
      </p:pic>
      <p:sp>
        <p:nvSpPr>
          <p:cNvPr id="24" name="Google Shape;297;p40">
            <a:extLst>
              <a:ext uri="{FF2B5EF4-FFF2-40B4-BE49-F238E27FC236}">
                <a16:creationId xmlns:a16="http://schemas.microsoft.com/office/drawing/2014/main" id="{F6170991-437B-832A-D320-15E5D09AB8D3}"/>
              </a:ext>
            </a:extLst>
          </p:cNvPr>
          <p:cNvSpPr txBox="1">
            <a:spLocks/>
          </p:cNvSpPr>
          <p:nvPr/>
        </p:nvSpPr>
        <p:spPr>
          <a:xfrm>
            <a:off x="1222583" y="1456020"/>
            <a:ext cx="3415410" cy="36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1400" b="0"/>
              <a:t>Generally: for a non-noisy mixed state</a:t>
            </a:r>
          </a:p>
        </p:txBody>
      </p:sp>
      <p:sp>
        <p:nvSpPr>
          <p:cNvPr id="25" name="Google Shape;297;p40">
            <a:extLst>
              <a:ext uri="{FF2B5EF4-FFF2-40B4-BE49-F238E27FC236}">
                <a16:creationId xmlns:a16="http://schemas.microsoft.com/office/drawing/2014/main" id="{9507348D-6993-EF0A-EA00-C395C2FF62C6}"/>
              </a:ext>
            </a:extLst>
          </p:cNvPr>
          <p:cNvSpPr txBox="1">
            <a:spLocks/>
          </p:cNvSpPr>
          <p:nvPr/>
        </p:nvSpPr>
        <p:spPr>
          <a:xfrm>
            <a:off x="1222583" y="2794026"/>
            <a:ext cx="3415410" cy="36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1400" b="0"/>
              <a:t>But for a noisy state</a:t>
            </a:r>
          </a:p>
        </p:txBody>
      </p:sp>
      <p:sp>
        <p:nvSpPr>
          <p:cNvPr id="28" name="Google Shape;297;p40">
            <a:extLst>
              <a:ext uri="{FF2B5EF4-FFF2-40B4-BE49-F238E27FC236}">
                <a16:creationId xmlns:a16="http://schemas.microsoft.com/office/drawing/2014/main" id="{B6C23AD0-80BA-1AFC-FC99-F233F7B7EFC9}"/>
              </a:ext>
            </a:extLst>
          </p:cNvPr>
          <p:cNvSpPr txBox="1">
            <a:spLocks/>
          </p:cNvSpPr>
          <p:nvPr/>
        </p:nvSpPr>
        <p:spPr>
          <a:xfrm>
            <a:off x="1222583" y="3608817"/>
            <a:ext cx="4344680" cy="36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1400" b="0"/>
              <a:t>But stochastic noise is trace-preserving in expectation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E29B3D3-E51C-7B2C-A9EE-1030DA7AC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01571" y="4033655"/>
            <a:ext cx="962025" cy="171450"/>
          </a:xfrm>
          <a:prstGeom prst="rect">
            <a:avLst/>
          </a:prstGeom>
        </p:spPr>
      </p:pic>
      <p:pic>
        <p:nvPicPr>
          <p:cNvPr id="31" name="Picture 30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19BCA6C0-EF84-872B-04D2-1723038BE6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58" y="105355"/>
            <a:ext cx="749122" cy="7133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B56685-4632-338C-8BA2-7A9672358D5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58401"/>
          <a:stretch>
            <a:fillRect/>
          </a:stretch>
        </p:blipFill>
        <p:spPr>
          <a:xfrm>
            <a:off x="5917364" y="1525102"/>
            <a:ext cx="2661640" cy="2093296"/>
          </a:xfrm>
          <a:prstGeom prst="rect">
            <a:avLst/>
          </a:prstGeom>
        </p:spPr>
      </p:pic>
      <p:sp>
        <p:nvSpPr>
          <p:cNvPr id="36" name="Arc 35">
            <a:extLst>
              <a:ext uri="{FF2B5EF4-FFF2-40B4-BE49-F238E27FC236}">
                <a16:creationId xmlns:a16="http://schemas.microsoft.com/office/drawing/2014/main" id="{906FC377-91D1-CA5F-3B68-AD11B32F937D}"/>
              </a:ext>
            </a:extLst>
          </p:cNvPr>
          <p:cNvSpPr/>
          <p:nvPr/>
        </p:nvSpPr>
        <p:spPr>
          <a:xfrm rot="174599" flipH="1">
            <a:off x="6275434" y="2744877"/>
            <a:ext cx="3183788" cy="2077797"/>
          </a:xfrm>
          <a:prstGeom prst="arc">
            <a:avLst>
              <a:gd name="adj1" fmla="val 16200000"/>
              <a:gd name="adj2" fmla="val 2141152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13F2FA7-F487-9B5B-1713-E1F4BF312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65" t="564" r="82358" b="90527"/>
          <a:stretch>
            <a:fillRect/>
          </a:stretch>
        </p:blipFill>
        <p:spPr>
          <a:xfrm>
            <a:off x="6224744" y="3690186"/>
            <a:ext cx="871790" cy="1871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DCA1FB-3D76-8CA5-4AC3-4A6B85E3C571}"/>
              </a:ext>
            </a:extLst>
          </p:cNvPr>
          <p:cNvSpPr/>
          <p:nvPr/>
        </p:nvSpPr>
        <p:spPr>
          <a:xfrm>
            <a:off x="7865152" y="4122295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1038A-8C8D-11BB-88DC-3AA9F41F52CE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178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3843475" y="2166912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Stabilizer Code</a:t>
            </a: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title" idx="2"/>
          </p:nvPr>
        </p:nvSpPr>
        <p:spPr>
          <a:xfrm>
            <a:off x="3843475" y="1251012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3843475" y="3167388"/>
            <a:ext cx="26178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">
                <a:solidFill>
                  <a:srgbClr val="000000"/>
                </a:solidFill>
              </a:rPr>
              <a:t>Fundamentals of quantum error correction </a:t>
            </a:r>
            <a:endParaRPr lang="en-US"/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 l="58164" t="31042" b="36412"/>
          <a:stretch/>
        </p:blipFill>
        <p:spPr>
          <a:xfrm rot="5400000" flipH="1">
            <a:off x="-1238249" y="1238250"/>
            <a:ext cx="5143501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21373D-EB1C-3499-2206-3E591A26B289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</a:t>
            </a:fld>
            <a:endParaRPr lang="en-CA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78581A58-E6B5-AF00-098C-C3391B0BB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426C84D-D561-89EA-63E1-16533C8A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503" y="4322833"/>
            <a:ext cx="1511001" cy="715311"/>
          </a:xfrm>
          <a:prstGeom prst="rect">
            <a:avLst/>
          </a:prstGeom>
        </p:spPr>
      </p:pic>
      <p:pic>
        <p:nvPicPr>
          <p:cNvPr id="7" name="Picture 6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AAB86DB5-83D4-D25D-9B61-B59580514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42" y="2811645"/>
            <a:ext cx="3939190" cy="2226499"/>
          </a:xfrm>
          <a:prstGeom prst="rect">
            <a:avLst/>
          </a:prstGeom>
        </p:spPr>
      </p:pic>
      <p:sp>
        <p:nvSpPr>
          <p:cNvPr id="12" name="Google Shape;297;p40">
            <a:extLst>
              <a:ext uri="{FF2B5EF4-FFF2-40B4-BE49-F238E27FC236}">
                <a16:creationId xmlns:a16="http://schemas.microsoft.com/office/drawing/2014/main" id="{17A84B7C-D39E-38D5-32D1-C1B0531D2D8D}"/>
              </a:ext>
            </a:extLst>
          </p:cNvPr>
          <p:cNvSpPr txBox="1">
            <a:spLocks/>
          </p:cNvSpPr>
          <p:nvPr/>
        </p:nvSpPr>
        <p:spPr>
          <a:xfrm>
            <a:off x="1314732" y="22348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2400"/>
              <a:t>Analysis of Custom Noise Implementation</a:t>
            </a:r>
          </a:p>
        </p:txBody>
      </p:sp>
      <p:pic>
        <p:nvPicPr>
          <p:cNvPr id="3" name="Picture 2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8F8E9945-0BCF-8C77-D222-5521362C8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13" y="2809289"/>
            <a:ext cx="3943360" cy="22288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5CC9B5-D72A-0A39-BA73-5FEC2160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44" y="2832228"/>
            <a:ext cx="1511001" cy="332726"/>
          </a:xfrm>
          <a:prstGeom prst="rect">
            <a:avLst/>
          </a:prstGeom>
        </p:spPr>
      </p:pic>
      <p:pic>
        <p:nvPicPr>
          <p:cNvPr id="5" name="Picture 4" descr="A graph with a line graph&#10;&#10;AI-generated content may be incorrect.">
            <a:extLst>
              <a:ext uri="{FF2B5EF4-FFF2-40B4-BE49-F238E27FC236}">
                <a16:creationId xmlns:a16="http://schemas.microsoft.com/office/drawing/2014/main" id="{9CED09AD-7A3E-EF7A-C360-A8A388AD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13" y="884662"/>
            <a:ext cx="3943360" cy="22288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E99C23-70C5-84E8-9531-C8BA9076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55" y="2832228"/>
            <a:ext cx="1511001" cy="332726"/>
          </a:xfrm>
          <a:prstGeom prst="rect">
            <a:avLst/>
          </a:prstGeom>
        </p:spPr>
      </p:pic>
      <p:pic>
        <p:nvPicPr>
          <p:cNvPr id="9" name="Picture 8" descr="A graph with a line graph&#10;&#10;AI-generated content may be incorrect.">
            <a:extLst>
              <a:ext uri="{FF2B5EF4-FFF2-40B4-BE49-F238E27FC236}">
                <a16:creationId xmlns:a16="http://schemas.microsoft.com/office/drawing/2014/main" id="{8905F1F5-F24E-D48F-983D-CE6424486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072" y="884662"/>
            <a:ext cx="3943360" cy="2228855"/>
          </a:xfrm>
          <a:prstGeom prst="rect">
            <a:avLst/>
          </a:prstGeom>
        </p:spPr>
      </p:pic>
      <p:pic>
        <p:nvPicPr>
          <p:cNvPr id="19" name="Picture 18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BA796CD0-C6C2-ACB2-F29C-5FD93C78F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3" y="82865"/>
            <a:ext cx="749122" cy="7133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A31225-BDCF-09E0-E942-8D9047FC11C9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539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F5A22888-960F-D40E-AB7D-986A554C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80C1EA8-86BB-EFDF-9CDD-DD67171A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503" y="4322833"/>
            <a:ext cx="1511001" cy="715311"/>
          </a:xfrm>
          <a:prstGeom prst="rect">
            <a:avLst/>
          </a:prstGeom>
        </p:spPr>
      </p:pic>
      <p:sp>
        <p:nvSpPr>
          <p:cNvPr id="12" name="Google Shape;297;p40">
            <a:extLst>
              <a:ext uri="{FF2B5EF4-FFF2-40B4-BE49-F238E27FC236}">
                <a16:creationId xmlns:a16="http://schemas.microsoft.com/office/drawing/2014/main" id="{7C8FE692-332E-8260-A3A8-E647845FDD47}"/>
              </a:ext>
            </a:extLst>
          </p:cNvPr>
          <p:cNvSpPr txBox="1">
            <a:spLocks/>
          </p:cNvSpPr>
          <p:nvPr/>
        </p:nvSpPr>
        <p:spPr>
          <a:xfrm>
            <a:off x="1314732" y="22348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2400"/>
              <a:t>Analysis of Custom Noise Implementation</a:t>
            </a:r>
          </a:p>
        </p:txBody>
      </p:sp>
      <p:pic>
        <p:nvPicPr>
          <p:cNvPr id="31" name="Picture 30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C3BC7A2B-A15E-F76E-30C9-38D0246DC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3" y="82865"/>
            <a:ext cx="749122" cy="713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ADBCD3-BB97-4DEB-C245-7F5CCEB39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44" y="2832228"/>
            <a:ext cx="1511001" cy="2976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97A92C-7014-270F-FE1D-43EB6204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99" y="2665865"/>
            <a:ext cx="2032912" cy="447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35FA92-77AA-54FF-BBE9-788BA5E8F9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0225" y="2660779"/>
            <a:ext cx="3943360" cy="2228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00A9EB-44A8-6700-013C-D4FC5FD2E7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26184" y="2660779"/>
            <a:ext cx="3943359" cy="22288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58CA2C-F9FB-B05B-A706-671AF84AC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0742" y="1028919"/>
            <a:ext cx="3167418" cy="48491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B11CC58-AE01-30DA-1051-637F62B0E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68930" y="1657003"/>
            <a:ext cx="2032912" cy="5107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D626C98-354A-BB9A-736C-8873C2122A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8909" y="2288124"/>
            <a:ext cx="1200021" cy="194598"/>
          </a:xfrm>
          <a:prstGeom prst="rect">
            <a:avLst/>
          </a:prstGeom>
        </p:spPr>
      </p:pic>
      <p:sp>
        <p:nvSpPr>
          <p:cNvPr id="24" name="Google Shape;297;p40">
            <a:extLst>
              <a:ext uri="{FF2B5EF4-FFF2-40B4-BE49-F238E27FC236}">
                <a16:creationId xmlns:a16="http://schemas.microsoft.com/office/drawing/2014/main" id="{7B79EEA3-FB0A-F415-62A5-53195512DE38}"/>
              </a:ext>
            </a:extLst>
          </p:cNvPr>
          <p:cNvSpPr txBox="1">
            <a:spLocks/>
          </p:cNvSpPr>
          <p:nvPr/>
        </p:nvSpPr>
        <p:spPr>
          <a:xfrm>
            <a:off x="984546" y="801666"/>
            <a:ext cx="4096931" cy="206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1400" dirty="0"/>
              <a:t>Fidelity Metric</a:t>
            </a:r>
            <a:br>
              <a:rPr lang="en-US" sz="1400" b="0" dirty="0"/>
            </a:br>
            <a:r>
              <a:rPr lang="en-US" sz="1400" b="0" dirty="0"/>
              <a:t>To quantify closeness, we compute the fidelity</a:t>
            </a:r>
            <a:br>
              <a:rPr lang="en-US" sz="1400" b="0" dirty="0"/>
            </a:br>
            <a:br>
              <a:rPr lang="en-US" sz="1400" b="0" dirty="0"/>
            </a:br>
            <a:r>
              <a:rPr lang="en-US" sz="1400" dirty="0"/>
              <a:t>Running Mean Fidelity</a:t>
            </a:r>
            <a:br>
              <a:rPr lang="en-US" sz="1400" b="0" dirty="0"/>
            </a:br>
            <a:r>
              <a:rPr lang="en-US" sz="1400" b="0" dirty="0"/>
              <a:t>To observe convergence over repeated shots</a:t>
            </a:r>
            <a:br>
              <a:rPr lang="en-US" sz="1400" b="0" dirty="0"/>
            </a:br>
            <a:br>
              <a:rPr lang="en-US" sz="1400" b="0" dirty="0"/>
            </a:br>
            <a:r>
              <a:rPr lang="en-US" sz="1400" dirty="0"/>
              <a:t>Closeness to Perfect Fidelity</a:t>
            </a:r>
            <a:endParaRPr lang="en-CA" sz="14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0FE62-8E44-B346-618E-BB5B87E1CAEA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31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EB718-6444-E6D1-B421-CEB6BF4F26A4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 dirty="0">
                <a:solidFill>
                  <a:srgbClr val="000000"/>
                </a:solidFill>
              </a:rPr>
              <a:t>*Equantions based on: Noisy gates for simulating quantum computers </a:t>
            </a:r>
            <a:r>
              <a:rPr lang="en" sz="800" dirty="0">
                <a:solidFill>
                  <a:srgbClr val="000000"/>
                </a:solidFill>
              </a:rPr>
              <a:t>[2].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418179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A986D9EA-225B-0EBB-A7E8-CE50B87F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C4F0C9-1D56-2D0F-1AE2-A8277269C8FD}"/>
              </a:ext>
            </a:extLst>
          </p:cNvPr>
          <p:cNvSpPr/>
          <p:nvPr/>
        </p:nvSpPr>
        <p:spPr>
          <a:xfrm>
            <a:off x="0" y="864107"/>
            <a:ext cx="2167127" cy="4279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97;p40">
            <a:extLst>
              <a:ext uri="{FF2B5EF4-FFF2-40B4-BE49-F238E27FC236}">
                <a16:creationId xmlns:a16="http://schemas.microsoft.com/office/drawing/2014/main" id="{AB0C903C-5174-5847-6B07-8FECEE13FF9E}"/>
              </a:ext>
            </a:extLst>
          </p:cNvPr>
          <p:cNvSpPr txBox="1">
            <a:spLocks/>
          </p:cNvSpPr>
          <p:nvPr/>
        </p:nvSpPr>
        <p:spPr>
          <a:xfrm>
            <a:off x="1006772" y="213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2400"/>
              <a:t>Sensitivity of Error Metrics to Device Parameters</a:t>
            </a:r>
            <a:endParaRPr lang="en-CA" sz="2400"/>
          </a:p>
        </p:txBody>
      </p:sp>
      <p:pic>
        <p:nvPicPr>
          <p:cNvPr id="7" name="Picture 6" descr="A graph of data on a white background&#10;&#10;AI-generated content may be incorrect.">
            <a:extLst>
              <a:ext uri="{FF2B5EF4-FFF2-40B4-BE49-F238E27FC236}">
                <a16:creationId xmlns:a16="http://schemas.microsoft.com/office/drawing/2014/main" id="{E873DADA-0701-A23E-EC22-36A1E5CC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4" y="1601724"/>
            <a:ext cx="7518888" cy="3328452"/>
          </a:xfrm>
          <a:prstGeom prst="rect">
            <a:avLst/>
          </a:prstGeom>
        </p:spPr>
      </p:pic>
      <p:sp>
        <p:nvSpPr>
          <p:cNvPr id="12" name="Google Shape;297;p40">
            <a:extLst>
              <a:ext uri="{FF2B5EF4-FFF2-40B4-BE49-F238E27FC236}">
                <a16:creationId xmlns:a16="http://schemas.microsoft.com/office/drawing/2014/main" id="{61AAF78A-D597-793F-02E9-E3C5B3C7689D}"/>
              </a:ext>
            </a:extLst>
          </p:cNvPr>
          <p:cNvSpPr txBox="1">
            <a:spLocks/>
          </p:cNvSpPr>
          <p:nvPr/>
        </p:nvSpPr>
        <p:spPr>
          <a:xfrm>
            <a:off x="939864" y="910022"/>
            <a:ext cx="62788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1400" b="0"/>
              <a:t>Stochastic noise increases with gate duration due to time-integrated decoherence from Lindblad dynamics.</a:t>
            </a:r>
            <a:endParaRPr lang="en-CA" sz="1400" b="0"/>
          </a:p>
        </p:txBody>
      </p:sp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A33F1E38-3651-9217-01ED-4C51D6B50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92" y="143014"/>
            <a:ext cx="749122" cy="713319"/>
          </a:xfrm>
          <a:prstGeom prst="rect">
            <a:avLst/>
          </a:prstGeom>
        </p:spPr>
      </p:pic>
      <p:pic>
        <p:nvPicPr>
          <p:cNvPr id="5" name="Google Shape;292;p39" descr="A black and orange grid&#10;&#10;AI-generated content may be incorrect.">
            <a:extLst>
              <a:ext uri="{FF2B5EF4-FFF2-40B4-BE49-F238E27FC236}">
                <a16:creationId xmlns:a16="http://schemas.microsoft.com/office/drawing/2014/main" id="{166EBE89-4E0D-8F8F-7A7C-F1FD32B183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7678" t="31100" r="30506" b="48185"/>
          <a:stretch>
            <a:fillRect/>
          </a:stretch>
        </p:blipFill>
        <p:spPr>
          <a:xfrm rot="5400000" flipH="1">
            <a:off x="-1723072" y="1727263"/>
            <a:ext cx="5141017" cy="169746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85EBDB-BC16-48D2-E33A-D7EF1D1F44DA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8137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1FA27603-FE9A-9252-C070-D5A9E0D4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FDB311-E3A5-5B80-73CC-3ED69FF53BE6}"/>
              </a:ext>
            </a:extLst>
          </p:cNvPr>
          <p:cNvSpPr/>
          <p:nvPr/>
        </p:nvSpPr>
        <p:spPr>
          <a:xfrm>
            <a:off x="0" y="864107"/>
            <a:ext cx="2167127" cy="4279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F8D4EE43-A4C8-A74B-FD0F-9E0C6EF68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72" y="1544320"/>
            <a:ext cx="7610481" cy="3385856"/>
          </a:xfrm>
          <a:prstGeom prst="rect">
            <a:avLst/>
          </a:prstGeom>
        </p:spPr>
      </p:pic>
      <p:sp>
        <p:nvSpPr>
          <p:cNvPr id="5" name="Google Shape;297;p40">
            <a:extLst>
              <a:ext uri="{FF2B5EF4-FFF2-40B4-BE49-F238E27FC236}">
                <a16:creationId xmlns:a16="http://schemas.microsoft.com/office/drawing/2014/main" id="{90D5C998-E3A4-A29F-6B34-79B11E9ECD6F}"/>
              </a:ext>
            </a:extLst>
          </p:cNvPr>
          <p:cNvSpPr txBox="1">
            <a:spLocks/>
          </p:cNvSpPr>
          <p:nvPr/>
        </p:nvSpPr>
        <p:spPr>
          <a:xfrm>
            <a:off x="939864" y="213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2400"/>
              <a:t>Sensitivity of Error Metrics to Device Parameters</a:t>
            </a:r>
            <a:endParaRPr lang="en-CA" sz="2400"/>
          </a:p>
        </p:txBody>
      </p:sp>
      <p:sp>
        <p:nvSpPr>
          <p:cNvPr id="8" name="Google Shape;297;p40">
            <a:extLst>
              <a:ext uri="{FF2B5EF4-FFF2-40B4-BE49-F238E27FC236}">
                <a16:creationId xmlns:a16="http://schemas.microsoft.com/office/drawing/2014/main" id="{25B58F7B-AE25-4535-0634-0FFAED6DDA21}"/>
              </a:ext>
            </a:extLst>
          </p:cNvPr>
          <p:cNvSpPr txBox="1">
            <a:spLocks/>
          </p:cNvSpPr>
          <p:nvPr/>
        </p:nvSpPr>
        <p:spPr>
          <a:xfrm>
            <a:off x="939864" y="910022"/>
            <a:ext cx="6278880" cy="34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1400" b="0"/>
              <a:t>Increasing depolarizing noise strength leads to lower fidelity and greater trace deviation due to enhanced randomization of the quantum state.</a:t>
            </a:r>
            <a:endParaRPr lang="en-CA" sz="1400" b="0"/>
          </a:p>
        </p:txBody>
      </p:sp>
      <p:pic>
        <p:nvPicPr>
          <p:cNvPr id="10" name="Picture 9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5B0CF95B-8B2A-0AFE-5E5F-D660EB9C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92" y="143014"/>
            <a:ext cx="749122" cy="713319"/>
          </a:xfrm>
          <a:prstGeom prst="rect">
            <a:avLst/>
          </a:prstGeom>
        </p:spPr>
      </p:pic>
      <p:pic>
        <p:nvPicPr>
          <p:cNvPr id="6" name="Google Shape;292;p39" descr="A black and orange grid&#10;&#10;AI-generated content may be incorrect.">
            <a:extLst>
              <a:ext uri="{FF2B5EF4-FFF2-40B4-BE49-F238E27FC236}">
                <a16:creationId xmlns:a16="http://schemas.microsoft.com/office/drawing/2014/main" id="{9C213BBA-FEAC-9514-F61B-2C237FFAB9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681" t="35678" r="45516" b="43607"/>
          <a:stretch>
            <a:fillRect/>
          </a:stretch>
        </p:blipFill>
        <p:spPr>
          <a:xfrm rot="5400000" flipH="1">
            <a:off x="-1720786" y="1724977"/>
            <a:ext cx="5139468" cy="1697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DB6A18-EA82-E917-5E8D-A1306839CD79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660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A53C7D89-CF10-BFF4-B7B8-9CB917B8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6A0217-E2AB-C89B-648B-BD121350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7276"/>
            <a:ext cx="558776" cy="2086224"/>
          </a:xfrm>
          <a:prstGeom prst="rect">
            <a:avLst/>
          </a:prstGeom>
        </p:spPr>
      </p:pic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CA9BDCEA-93D3-B84D-2EA7-18E65FF6B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35" y="153174"/>
            <a:ext cx="749122" cy="713319"/>
          </a:xfrm>
          <a:prstGeom prst="rect">
            <a:avLst/>
          </a:prstGeom>
        </p:spPr>
      </p:pic>
      <p:sp>
        <p:nvSpPr>
          <p:cNvPr id="15" name="Google Shape;297;p40">
            <a:extLst>
              <a:ext uri="{FF2B5EF4-FFF2-40B4-BE49-F238E27FC236}">
                <a16:creationId xmlns:a16="http://schemas.microsoft.com/office/drawing/2014/main" id="{0037E18A-79EA-4260-6E48-144DBBE0E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8088" y="897139"/>
            <a:ext cx="6528292" cy="365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/>
              <a:t>Effects of noise model over many surface code cycles’ trajectory</a:t>
            </a:r>
          </a:p>
        </p:txBody>
      </p:sp>
      <p:pic>
        <p:nvPicPr>
          <p:cNvPr id="16" name="Picture 1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ECDBA09-5FA5-9A1A-17ED-A91B78384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36" y="2664865"/>
            <a:ext cx="4327098" cy="1013454"/>
          </a:xfrm>
          <a:prstGeom prst="rect">
            <a:avLst/>
          </a:prstGeom>
        </p:spPr>
      </p:pic>
      <p:pic>
        <p:nvPicPr>
          <p:cNvPr id="17" name="Picture 16" descr="A diagram of a number of noise&#10;&#10;AI-generated content may be incorrect.">
            <a:extLst>
              <a:ext uri="{FF2B5EF4-FFF2-40B4-BE49-F238E27FC236}">
                <a16:creationId xmlns:a16="http://schemas.microsoft.com/office/drawing/2014/main" id="{E8D2E781-46DB-E37B-A472-7D3D4590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35" y="2629326"/>
            <a:ext cx="4327098" cy="1048993"/>
          </a:xfrm>
          <a:prstGeom prst="rect">
            <a:avLst/>
          </a:prstGeom>
        </p:spPr>
      </p:pic>
      <p:pic>
        <p:nvPicPr>
          <p:cNvPr id="18" name="Picture 17" descr="A graph with a blue line and a red line&#10;&#10;AI-generated content may be incorrect.">
            <a:extLst>
              <a:ext uri="{FF2B5EF4-FFF2-40B4-BE49-F238E27FC236}">
                <a16:creationId xmlns:a16="http://schemas.microsoft.com/office/drawing/2014/main" id="{F8673E1D-88E0-5A91-E190-876BB9869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436" y="1522757"/>
            <a:ext cx="4327098" cy="1048993"/>
          </a:xfrm>
          <a:prstGeom prst="rect">
            <a:avLst/>
          </a:prstGeom>
        </p:spPr>
      </p:pic>
      <p:pic>
        <p:nvPicPr>
          <p:cNvPr id="19" name="Picture 18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E654302C-2DE0-1C77-8D6D-F1B93F1BB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35" y="1485661"/>
            <a:ext cx="4327098" cy="1048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C24107-3C69-F68E-4562-1E2749946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516" y="3827520"/>
            <a:ext cx="2899316" cy="1092496"/>
          </a:xfrm>
          <a:prstGeom prst="rect">
            <a:avLst/>
          </a:prstGeom>
        </p:spPr>
      </p:pic>
      <p:pic>
        <p:nvPicPr>
          <p:cNvPr id="22" name="Picture 21" descr="A diagram of a function&#10;&#10;AI-generated content may be incorrect.">
            <a:extLst>
              <a:ext uri="{FF2B5EF4-FFF2-40B4-BE49-F238E27FC236}">
                <a16:creationId xmlns:a16="http://schemas.microsoft.com/office/drawing/2014/main" id="{E5E976E1-D3B2-488F-960F-48B4A1140E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643" y="3827229"/>
            <a:ext cx="3021585" cy="1223314"/>
          </a:xfrm>
          <a:prstGeom prst="rect">
            <a:avLst/>
          </a:prstGeom>
        </p:spPr>
      </p:pic>
      <p:pic>
        <p:nvPicPr>
          <p:cNvPr id="23" name="Picture 22" descr="A diagram of a function&#10;&#10;AI-generated content may be incorrect.">
            <a:extLst>
              <a:ext uri="{FF2B5EF4-FFF2-40B4-BE49-F238E27FC236}">
                <a16:creationId xmlns:a16="http://schemas.microsoft.com/office/drawing/2014/main" id="{70609624-CEE5-B232-08B2-0D471B253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9714" t="23091" r="4485" b="62762"/>
          <a:stretch>
            <a:fillRect/>
          </a:stretch>
        </p:blipFill>
        <p:spPr>
          <a:xfrm>
            <a:off x="1333252" y="3842469"/>
            <a:ext cx="158115" cy="156126"/>
          </a:xfrm>
          <a:prstGeom prst="rect">
            <a:avLst/>
          </a:prstGeom>
        </p:spPr>
      </p:pic>
      <p:pic>
        <p:nvPicPr>
          <p:cNvPr id="24" name="Picture 23" descr="A diagram of a function&#10;&#10;AI-generated content may be incorrect.">
            <a:extLst>
              <a:ext uri="{FF2B5EF4-FFF2-40B4-BE49-F238E27FC236}">
                <a16:creationId xmlns:a16="http://schemas.microsoft.com/office/drawing/2014/main" id="{529BCC76-9F3D-CA25-A0C2-BA3DBF4BACF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9714" t="25381" r="4485" b="62762"/>
          <a:stretch>
            <a:fillRect/>
          </a:stretch>
        </p:blipFill>
        <p:spPr>
          <a:xfrm>
            <a:off x="1333252" y="4789170"/>
            <a:ext cx="158115" cy="130846"/>
          </a:xfrm>
          <a:prstGeom prst="rect">
            <a:avLst/>
          </a:prstGeom>
        </p:spPr>
      </p:pic>
      <p:sp>
        <p:nvSpPr>
          <p:cNvPr id="25" name="Google Shape;297;p40">
            <a:extLst>
              <a:ext uri="{FF2B5EF4-FFF2-40B4-BE49-F238E27FC236}">
                <a16:creationId xmlns:a16="http://schemas.microsoft.com/office/drawing/2014/main" id="{95BF1DA9-2505-CEAF-E448-392BF10C11CF}"/>
              </a:ext>
            </a:extLst>
          </p:cNvPr>
          <p:cNvSpPr txBox="1">
            <a:spLocks/>
          </p:cNvSpPr>
          <p:nvPr/>
        </p:nvSpPr>
        <p:spPr>
          <a:xfrm>
            <a:off x="5980176" y="3827229"/>
            <a:ext cx="1086575" cy="35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algn="ctr"/>
            <a:r>
              <a:rPr lang="en-US" sz="1100" b="0"/>
              <a:t>Reset Gate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1792B4-E155-2197-5B29-5074FD4DC93E}"/>
              </a:ext>
            </a:extLst>
          </p:cNvPr>
          <p:cNvSpPr/>
          <p:nvPr/>
        </p:nvSpPr>
        <p:spPr>
          <a:xfrm>
            <a:off x="1511300" y="3942080"/>
            <a:ext cx="158115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1CF973-200D-7501-7564-BE2D8B16C9A9}"/>
              </a:ext>
            </a:extLst>
          </p:cNvPr>
          <p:cNvSpPr/>
          <p:nvPr/>
        </p:nvSpPr>
        <p:spPr>
          <a:xfrm>
            <a:off x="1511300" y="4676793"/>
            <a:ext cx="158115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42278F-E8F4-CC44-6860-E8E4377A3DC1}"/>
              </a:ext>
            </a:extLst>
          </p:cNvPr>
          <p:cNvCxnSpPr>
            <a:cxnSpLocks/>
          </p:cNvCxnSpPr>
          <p:nvPr/>
        </p:nvCxnSpPr>
        <p:spPr>
          <a:xfrm>
            <a:off x="6217920" y="4119880"/>
            <a:ext cx="64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297;p40">
            <a:extLst>
              <a:ext uri="{FF2B5EF4-FFF2-40B4-BE49-F238E27FC236}">
                <a16:creationId xmlns:a16="http://schemas.microsoft.com/office/drawing/2014/main" id="{29EFF050-81BF-F94C-7BB2-14F900DE29F5}"/>
              </a:ext>
            </a:extLst>
          </p:cNvPr>
          <p:cNvSpPr txBox="1">
            <a:spLocks/>
          </p:cNvSpPr>
          <p:nvPr/>
        </p:nvSpPr>
        <p:spPr>
          <a:xfrm>
            <a:off x="1050516" y="231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fr-FR" sz="2800" err="1"/>
              <a:t>Comparison</a:t>
            </a:r>
            <a:r>
              <a:rPr lang="fr-FR" sz="2800"/>
              <a:t> to </a:t>
            </a:r>
            <a:r>
              <a:rPr lang="fr-FR" sz="2800" err="1"/>
              <a:t>Qiskit</a:t>
            </a:r>
            <a:r>
              <a:rPr lang="fr-FR" sz="2800"/>
              <a:t> Noise Simulation</a:t>
            </a:r>
            <a:endParaRPr lang="en-CA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2F378-D738-6A65-0C51-0EC84326E7D5}"/>
              </a:ext>
            </a:extLst>
          </p:cNvPr>
          <p:cNvSpPr/>
          <p:nvPr/>
        </p:nvSpPr>
        <p:spPr>
          <a:xfrm>
            <a:off x="8038475" y="4141032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C04659-FBCD-95E0-1C3B-F01D55C4D41D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086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955F0762-D91B-1F20-2407-EA8A9615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48446455-52BC-086F-E764-B79AF0EA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5" y="153174"/>
            <a:ext cx="749122" cy="713319"/>
          </a:xfrm>
          <a:prstGeom prst="rect">
            <a:avLst/>
          </a:prstGeom>
        </p:spPr>
      </p:pic>
      <p:sp>
        <p:nvSpPr>
          <p:cNvPr id="14" name="Google Shape;297;p40">
            <a:extLst>
              <a:ext uri="{FF2B5EF4-FFF2-40B4-BE49-F238E27FC236}">
                <a16:creationId xmlns:a16="http://schemas.microsoft.com/office/drawing/2014/main" id="{B7D38228-A641-224E-E1A5-50CA08D7A5DB}"/>
              </a:ext>
            </a:extLst>
          </p:cNvPr>
          <p:cNvSpPr txBox="1">
            <a:spLocks/>
          </p:cNvSpPr>
          <p:nvPr/>
        </p:nvSpPr>
        <p:spPr>
          <a:xfrm>
            <a:off x="1050516" y="231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fr-FR" sz="2800" err="1"/>
              <a:t>Comparison</a:t>
            </a:r>
            <a:r>
              <a:rPr lang="fr-FR" sz="2800"/>
              <a:t> to </a:t>
            </a:r>
            <a:r>
              <a:rPr lang="fr-FR" sz="2800" err="1"/>
              <a:t>Qiskit</a:t>
            </a:r>
            <a:r>
              <a:rPr lang="fr-FR" sz="2800"/>
              <a:t> Noise Simulation</a:t>
            </a:r>
            <a:endParaRPr lang="en-CA" sz="2800"/>
          </a:p>
        </p:txBody>
      </p:sp>
      <p:sp>
        <p:nvSpPr>
          <p:cNvPr id="15" name="Google Shape;297;p40">
            <a:extLst>
              <a:ext uri="{FF2B5EF4-FFF2-40B4-BE49-F238E27FC236}">
                <a16:creationId xmlns:a16="http://schemas.microsoft.com/office/drawing/2014/main" id="{69A42A8B-3FE8-05AE-3560-7E5AE496A3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8672" y="909307"/>
            <a:ext cx="5892977" cy="632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b="0"/>
              <a:t>Comparison of absolute fidelity of </a:t>
            </a:r>
            <a:r>
              <a:rPr lang="en-US" sz="1400" b="0" err="1"/>
              <a:t>Qiskit</a:t>
            </a:r>
            <a:r>
              <a:rPr lang="en-US" sz="1400" b="0"/>
              <a:t> noise model and stochastic noise model over a range of depolarizing noise strengths. </a:t>
            </a:r>
          </a:p>
        </p:txBody>
      </p:sp>
      <p:pic>
        <p:nvPicPr>
          <p:cNvPr id="3" name="Picture 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AB4492FE-45FD-F7BD-25D6-2775F7A8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57" y="1590963"/>
            <a:ext cx="6954910" cy="34458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1632CC-EB04-5C8A-A223-F131E42579A5}"/>
              </a:ext>
            </a:extLst>
          </p:cNvPr>
          <p:cNvSpPr/>
          <p:nvPr/>
        </p:nvSpPr>
        <p:spPr>
          <a:xfrm>
            <a:off x="8038475" y="4206614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0C8A9-29DB-D883-23D1-A9FBC739C75D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8312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E9DFD44B-7E73-3382-A215-D94B4163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2F3156B6-87B6-F2DC-C342-FB67C592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5" y="153174"/>
            <a:ext cx="749122" cy="713319"/>
          </a:xfrm>
          <a:prstGeom prst="rect">
            <a:avLst/>
          </a:prstGeom>
        </p:spPr>
      </p:pic>
      <p:sp>
        <p:nvSpPr>
          <p:cNvPr id="14" name="Google Shape;297;p40">
            <a:extLst>
              <a:ext uri="{FF2B5EF4-FFF2-40B4-BE49-F238E27FC236}">
                <a16:creationId xmlns:a16="http://schemas.microsoft.com/office/drawing/2014/main" id="{E357A288-C926-A836-3525-A07B7958972C}"/>
              </a:ext>
            </a:extLst>
          </p:cNvPr>
          <p:cNvSpPr txBox="1">
            <a:spLocks/>
          </p:cNvSpPr>
          <p:nvPr/>
        </p:nvSpPr>
        <p:spPr>
          <a:xfrm>
            <a:off x="1050516" y="231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fr-FR" sz="2800" err="1"/>
              <a:t>Comparison</a:t>
            </a:r>
            <a:r>
              <a:rPr lang="fr-FR" sz="2800"/>
              <a:t> to </a:t>
            </a:r>
            <a:r>
              <a:rPr lang="fr-FR" sz="2800" err="1"/>
              <a:t>Qiskit</a:t>
            </a:r>
            <a:r>
              <a:rPr lang="fr-FR" sz="2800"/>
              <a:t> Noise Simulation</a:t>
            </a:r>
            <a:endParaRPr lang="en-CA" sz="2800"/>
          </a:p>
        </p:txBody>
      </p:sp>
      <p:sp>
        <p:nvSpPr>
          <p:cNvPr id="15" name="Google Shape;297;p40">
            <a:extLst>
              <a:ext uri="{FF2B5EF4-FFF2-40B4-BE49-F238E27FC236}">
                <a16:creationId xmlns:a16="http://schemas.microsoft.com/office/drawing/2014/main" id="{EC084AC4-823E-9D82-47C2-49CAD15CC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810" y="1020062"/>
            <a:ext cx="5448143" cy="941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b="0"/>
              <a:t>Hellinger distance focuses on differences in measurement statistics, making it particularly useful for evaluating the practical impact of noise on observable outcomes*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725B9-6F04-7682-DD33-4B7D477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9440" y="2247743"/>
            <a:ext cx="6954910" cy="274258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7DAE133-0546-668F-F793-089BED461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2992" y="1332503"/>
            <a:ext cx="2752725" cy="628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B8A03-C0E5-C42E-B151-A8C164AFF7E6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BDE64-843D-5B88-A8CF-B0B68E0EE1C4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from: Noisy gates for simulating quantum computers</a:t>
            </a:r>
            <a:r>
              <a:rPr lang="en" sz="800">
                <a:solidFill>
                  <a:srgbClr val="000000"/>
                </a:solidFill>
              </a:rPr>
              <a:t>.[2]</a:t>
            </a:r>
            <a:endParaRPr lang="en-CA" sz="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410E9-EC9E-0974-4248-60DBE876B92A}"/>
              </a:ext>
            </a:extLst>
          </p:cNvPr>
          <p:cNvSpPr/>
          <p:nvPr/>
        </p:nvSpPr>
        <p:spPr>
          <a:xfrm>
            <a:off x="8245136" y="4105922"/>
            <a:ext cx="798990" cy="8766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05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6C0F087A-F505-41F0-AF29-A993E611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22DFD47F-E06B-21F9-A6ED-7704E7296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5" y="153174"/>
            <a:ext cx="749122" cy="713319"/>
          </a:xfrm>
          <a:prstGeom prst="rect">
            <a:avLst/>
          </a:prstGeom>
        </p:spPr>
      </p:pic>
      <p:sp>
        <p:nvSpPr>
          <p:cNvPr id="14" name="Google Shape;297;p40">
            <a:extLst>
              <a:ext uri="{FF2B5EF4-FFF2-40B4-BE49-F238E27FC236}">
                <a16:creationId xmlns:a16="http://schemas.microsoft.com/office/drawing/2014/main" id="{745CDBE8-668A-2471-30AC-48A15437135E}"/>
              </a:ext>
            </a:extLst>
          </p:cNvPr>
          <p:cNvSpPr txBox="1">
            <a:spLocks/>
          </p:cNvSpPr>
          <p:nvPr/>
        </p:nvSpPr>
        <p:spPr>
          <a:xfrm>
            <a:off x="1050516" y="231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fr-FR" sz="2800" err="1"/>
              <a:t>Comparison</a:t>
            </a:r>
            <a:r>
              <a:rPr lang="fr-FR" sz="2800"/>
              <a:t> to </a:t>
            </a:r>
            <a:r>
              <a:rPr lang="fr-FR" sz="2800" err="1"/>
              <a:t>Qiskit</a:t>
            </a:r>
            <a:r>
              <a:rPr lang="fr-FR" sz="2800"/>
              <a:t> Noise Simulation</a:t>
            </a:r>
            <a:endParaRPr lang="en-CA" sz="2800"/>
          </a:p>
        </p:txBody>
      </p:sp>
      <p:sp>
        <p:nvSpPr>
          <p:cNvPr id="15" name="Google Shape;297;p40">
            <a:extLst>
              <a:ext uri="{FF2B5EF4-FFF2-40B4-BE49-F238E27FC236}">
                <a16:creationId xmlns:a16="http://schemas.microsoft.com/office/drawing/2014/main" id="{34EC1331-6BB6-F139-FDC7-0A0F24C745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810" y="866493"/>
            <a:ext cx="7857892" cy="609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b="0"/>
              <a:t>Stochastic model evolves from an absolute Tr(𝜌) near unity toward,0.5, the value expected for a maximally mixed state, while the </a:t>
            </a:r>
            <a:r>
              <a:rPr lang="en-US" sz="1400" b="0" err="1"/>
              <a:t>Qiskit</a:t>
            </a:r>
            <a:r>
              <a:rPr lang="en-US" sz="1400" b="0"/>
              <a:t> trace remains fixed at 1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4FAD04F7-1DBA-47F5-2CC1-22DC51C6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147" y="1667519"/>
            <a:ext cx="6801706" cy="33699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8AF1B6-2428-F9AD-A3EF-6A4CDC5D840E}"/>
              </a:ext>
            </a:extLst>
          </p:cNvPr>
          <p:cNvSpPr/>
          <p:nvPr/>
        </p:nvSpPr>
        <p:spPr>
          <a:xfrm>
            <a:off x="8007645" y="4227943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546E4-AC23-939D-40D2-CBEA87EB0AEF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48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81358CA2-9332-04CF-9B75-D289210E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>
            <a:extLst>
              <a:ext uri="{FF2B5EF4-FFF2-40B4-BE49-F238E27FC236}">
                <a16:creationId xmlns:a16="http://schemas.microsoft.com/office/drawing/2014/main" id="{CD1062F3-413D-46AA-0B30-A590D67B31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3475" y="2166912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Work</a:t>
            </a:r>
            <a:endParaRPr/>
          </a:p>
        </p:txBody>
      </p:sp>
      <p:sp>
        <p:nvSpPr>
          <p:cNvPr id="290" name="Google Shape;290;p39">
            <a:extLst>
              <a:ext uri="{FF2B5EF4-FFF2-40B4-BE49-F238E27FC236}">
                <a16:creationId xmlns:a16="http://schemas.microsoft.com/office/drawing/2014/main" id="{5944AF9E-DCDD-FDAA-9275-2219BB27286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43475" y="1251012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91" name="Google Shape;291;p39">
            <a:extLst>
              <a:ext uri="{FF2B5EF4-FFF2-40B4-BE49-F238E27FC236}">
                <a16:creationId xmlns:a16="http://schemas.microsoft.com/office/drawing/2014/main" id="{813C6862-B6B3-369A-C289-2C49B853E4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80646" y="3245078"/>
            <a:ext cx="35982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/>
              <a:t>Surface Code Extensions </a:t>
            </a:r>
            <a:r>
              <a:rPr lang="en"/>
              <a:t>&amp;</a:t>
            </a:r>
            <a:endParaRPr lang="en-US"/>
          </a:p>
          <a:p>
            <a:pPr marL="0" lvl="0" indent="0"/>
            <a:r>
              <a:rPr lang="en-US"/>
              <a:t>Potential Noisy Gates Library Improvements</a:t>
            </a:r>
          </a:p>
        </p:txBody>
      </p:sp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661292FD-29CD-1336-CA62-C83BA2890C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8164" t="31042" b="36412"/>
          <a:stretch/>
        </p:blipFill>
        <p:spPr>
          <a:xfrm rot="5400000" flipH="1">
            <a:off x="-1238249" y="1238250"/>
            <a:ext cx="5143501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91E6F-38A6-FA8D-98B7-BA45C09F7B49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1546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B7F7DA6C-2975-1F7A-8474-F10A2EA3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20;p43">
            <a:extLst>
              <a:ext uri="{FF2B5EF4-FFF2-40B4-BE49-F238E27FC236}">
                <a16:creationId xmlns:a16="http://schemas.microsoft.com/office/drawing/2014/main" id="{268D0FB8-5586-8461-1A13-CC879E7FDF3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43473" t="-8603" r="23851" b="8603"/>
          <a:stretch>
            <a:fillRect/>
          </a:stretch>
        </p:blipFill>
        <p:spPr>
          <a:xfrm>
            <a:off x="6228981" y="788225"/>
            <a:ext cx="2946057" cy="433303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21;p43">
            <a:extLst>
              <a:ext uri="{FF2B5EF4-FFF2-40B4-BE49-F238E27FC236}">
                <a16:creationId xmlns:a16="http://schemas.microsoft.com/office/drawing/2014/main" id="{2D2F64F8-9BE2-7904-01AC-2BF44A085D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399" y="269426"/>
            <a:ext cx="5753101" cy="735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/>
              <a:t>Surface Code Extensions</a:t>
            </a:r>
            <a:endParaRPr/>
          </a:p>
        </p:txBody>
      </p:sp>
      <p:sp>
        <p:nvSpPr>
          <p:cNvPr id="14" name="Google Shape;322;p43">
            <a:extLst>
              <a:ext uri="{FF2B5EF4-FFF2-40B4-BE49-F238E27FC236}">
                <a16:creationId xmlns:a16="http://schemas.microsoft.com/office/drawing/2014/main" id="{85C74412-D33A-774B-585F-C64CB8D969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6399" y="1346324"/>
            <a:ext cx="4391674" cy="2837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Distance-3 surface code requires:</a:t>
            </a:r>
          </a:p>
          <a:p>
            <a:pPr marL="285750" indent="-285750">
              <a:spcAft>
                <a:spcPts val="1200"/>
              </a:spcAft>
              <a:buSzPts val="1100"/>
              <a:buFont typeface="Arial" panose="020B0604020202020204" pitchFamily="34" charset="0"/>
              <a:buChar char="•"/>
            </a:pPr>
            <a:r>
              <a:rPr lang="en-CA"/>
              <a:t>17 qubits (rotated layout) or </a:t>
            </a:r>
          </a:p>
          <a:p>
            <a:pPr marL="285750" indent="-285750">
              <a:spcAft>
                <a:spcPts val="1200"/>
              </a:spcAft>
              <a:buSzPts val="1100"/>
              <a:buFont typeface="Arial" panose="020B0604020202020204" pitchFamily="34" charset="0"/>
              <a:buChar char="•"/>
            </a:pPr>
            <a:r>
              <a:rPr lang="en-CA"/>
              <a:t>25 qubits (non-rotated layout) for full single-qubit error protection.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Goal: </a:t>
            </a:r>
            <a:r>
              <a:rPr lang="en-CA"/>
              <a:t>Implement physically motivated two-qubit noise models for full logical qubit simulation.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Syndrome decoding to use MWPM for error correction.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Future benchmark: </a:t>
            </a:r>
            <a:r>
              <a:rPr lang="en-CA"/>
              <a:t>Compare noisy surface code simulation with real IBM Quantum hardware implementation.</a:t>
            </a:r>
            <a:endParaRPr lang="en-US"/>
          </a:p>
        </p:txBody>
      </p:sp>
      <p:pic>
        <p:nvPicPr>
          <p:cNvPr id="15" name="Picture 2" descr="A control microarchitecture for fault-tolerant quantum computing -  ScienceDirect">
            <a:extLst>
              <a:ext uri="{FF2B5EF4-FFF2-40B4-BE49-F238E27FC236}">
                <a16:creationId xmlns:a16="http://schemas.microsoft.com/office/drawing/2014/main" id="{8807C156-C710-88ED-D600-EB65771B5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2" t="55009" r="58082" b="18975"/>
          <a:stretch>
            <a:fillRect/>
          </a:stretch>
        </p:blipFill>
        <p:spPr bwMode="auto">
          <a:xfrm>
            <a:off x="7226223" y="337579"/>
            <a:ext cx="951572" cy="7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6F814A-2545-1F9D-1BFF-29DBC30E86D3}"/>
              </a:ext>
            </a:extLst>
          </p:cNvPr>
          <p:cNvSpPr/>
          <p:nvPr/>
        </p:nvSpPr>
        <p:spPr>
          <a:xfrm>
            <a:off x="6835699" y="1386840"/>
            <a:ext cx="1797762" cy="145708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Picture 16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40C61A59-9153-ACBE-C3DF-6F01D00261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8662"/>
          <a:stretch>
            <a:fillRect/>
          </a:stretch>
        </p:blipFill>
        <p:spPr>
          <a:xfrm>
            <a:off x="140006" y="194251"/>
            <a:ext cx="1056161" cy="1075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40C18-D084-AEBD-2E99-DA36164A5655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39</a:t>
            </a:fld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85741-C43B-331F-8896-57DAF4679BF9}"/>
              </a:ext>
            </a:extLst>
          </p:cNvPr>
          <p:cNvSpPr txBox="1"/>
          <p:nvPr/>
        </p:nvSpPr>
        <p:spPr>
          <a:xfrm>
            <a:off x="2008247" y="4874074"/>
            <a:ext cx="5988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 dirty="0">
                <a:solidFill>
                  <a:srgbClr val="000000"/>
                </a:solidFill>
              </a:rPr>
              <a:t>*</a:t>
            </a:r>
            <a:r>
              <a:rPr lang="en" sz="800" i="1" dirty="0"/>
              <a:t>Figure</a:t>
            </a:r>
            <a:r>
              <a:rPr lang="en" sz="800" i="1" dirty="0">
                <a:solidFill>
                  <a:srgbClr val="000000"/>
                </a:solidFill>
              </a:rPr>
              <a:t> from: </a:t>
            </a:r>
            <a:r>
              <a:rPr lang="en-US" sz="800" i="1" dirty="0">
                <a:solidFill>
                  <a:srgbClr val="000000"/>
                </a:solidFill>
              </a:rPr>
              <a:t>Mapping of lattice surgery-based quantum circuits on surface code architectures [9].</a:t>
            </a:r>
          </a:p>
          <a:p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16405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Stabilizer Code Basics</a:t>
            </a:r>
            <a:endParaRPr/>
          </a:p>
        </p:txBody>
      </p:sp>
      <p:sp>
        <p:nvSpPr>
          <p:cNvPr id="284" name="Google Shape;284;p38"/>
          <p:cNvSpPr txBox="1"/>
          <p:nvPr/>
        </p:nvSpPr>
        <p:spPr>
          <a:xfrm>
            <a:off x="720000" y="1148679"/>
            <a:ext cx="7704000" cy="312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  <a:sym typeface="Cambria"/>
              </a:rPr>
              <a:t>A stabilizer code defines a subspace of the n-qubit Hilbert space using an abelian subgroup                  of the Pauli group</a:t>
            </a:r>
            <a:endParaRPr lang="en-US" sz="1600">
              <a:latin typeface="Cambria"/>
              <a:ea typeface="Cambria"/>
            </a:endParaRPr>
          </a:p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  <a:sym typeface="Cambria"/>
              </a:rPr>
              <a:t>A codeword        is any state stabilized by all               : </a:t>
            </a:r>
            <a:endParaRPr lang="en-US" sz="1600">
              <a:latin typeface="Cambria"/>
              <a:ea typeface="Cambria"/>
            </a:endParaRPr>
          </a:p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</a:rPr>
              <a:t>    has n-k independent generators; it encodes k logical qubits into n physical qubits</a:t>
            </a:r>
          </a:p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</a:rPr>
              <a:t>Logical operators commute with all               , but are not in </a:t>
            </a:r>
            <a:endParaRPr lang="en-US" sz="1600">
              <a:latin typeface="Cambria"/>
            </a:endParaRPr>
          </a:p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</a:rPr>
              <a:t>Error Detection:</a:t>
            </a:r>
          </a:p>
          <a:p>
            <a:pPr marL="914400" lvl="1" indent="-330200">
              <a:lnSpc>
                <a:spcPct val="98181"/>
              </a:lnSpc>
              <a:spcBef>
                <a:spcPts val="1000"/>
              </a:spcBef>
              <a:buSzPts val="1600"/>
              <a:buFont typeface="Arial"/>
              <a:buChar char="•"/>
            </a:pPr>
            <a:r>
              <a:rPr lang="en-US" sz="1600">
                <a:latin typeface="Cambria"/>
                <a:ea typeface="Cambria"/>
              </a:rPr>
              <a:t>If E commutes with Sᵢ → +1: error undetected</a:t>
            </a:r>
            <a:endParaRPr lang="en-US"/>
          </a:p>
          <a:p>
            <a:pPr marL="914400" lvl="1" indent="-33020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Cambria"/>
                <a:ea typeface="Cambria"/>
              </a:rPr>
              <a:t>If E anti-commutes with Sᵢ → −1: error detected</a:t>
            </a:r>
            <a:endParaRPr lang="en-US" sz="1600">
              <a:latin typeface="Cambria"/>
            </a:endParaRPr>
          </a:p>
        </p:txBody>
      </p:sp>
      <p:pic>
        <p:nvPicPr>
          <p:cNvPr id="6" name="Graphic 1">
            <a:extLst>
              <a:ext uri="{FF2B5EF4-FFF2-40B4-BE49-F238E27FC236}">
                <a16:creationId xmlns:a16="http://schemas.microsoft.com/office/drawing/2014/main" id="{0634FCEC-D74A-31A0-3C3B-A051A5722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6847" y="2362421"/>
            <a:ext cx="153865" cy="167786"/>
          </a:xfrm>
          <a:prstGeom prst="rect">
            <a:avLst/>
          </a:prstGeom>
        </p:spPr>
      </p:pic>
      <p:pic>
        <p:nvPicPr>
          <p:cNvPr id="2" name="Graphic 5">
            <a:extLst>
              <a:ext uri="{FF2B5EF4-FFF2-40B4-BE49-F238E27FC236}">
                <a16:creationId xmlns:a16="http://schemas.microsoft.com/office/drawing/2014/main" id="{64AFF736-C7AB-5F7A-D550-7E39C5F61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4282" y="1968267"/>
            <a:ext cx="323482" cy="231451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7516311A-33F6-86F2-9701-2734CC263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2678" y="3307552"/>
            <a:ext cx="3151314" cy="2381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3B77FD0-37F7-F2D9-C268-8BC292E3D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4948" y="1652796"/>
            <a:ext cx="682151" cy="1969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C398C-4C1E-EC30-0D4B-B3988B852D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1833" y="1989156"/>
            <a:ext cx="969320" cy="2119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F0CF0E1-BB0A-E8CC-E223-3E52084577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80573" y="1998681"/>
            <a:ext cx="627636" cy="2010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322399-2B6A-CD3B-ED27-C1F5DBA040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1908" y="2975561"/>
            <a:ext cx="627636" cy="201037"/>
          </a:xfrm>
          <a:prstGeom prst="rect">
            <a:avLst/>
          </a:prstGeom>
        </p:spPr>
      </p:pic>
      <p:pic>
        <p:nvPicPr>
          <p:cNvPr id="14" name="Graphic 1">
            <a:extLst>
              <a:ext uri="{FF2B5EF4-FFF2-40B4-BE49-F238E27FC236}">
                <a16:creationId xmlns:a16="http://schemas.microsoft.com/office/drawing/2014/main" id="{19F68657-54A0-F25E-6B6D-2D72E6CE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962" y="2974944"/>
            <a:ext cx="153865" cy="167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A258254-A243-BB94-76EF-E0C0504561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73302" y="2589083"/>
            <a:ext cx="1996502" cy="2276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B6258C-63E2-BB1F-77E6-54801B40BEFE}"/>
              </a:ext>
            </a:extLst>
          </p:cNvPr>
          <p:cNvSpPr/>
          <p:nvPr/>
        </p:nvSpPr>
        <p:spPr>
          <a:xfrm>
            <a:off x="5829300" y="1934307"/>
            <a:ext cx="1055076" cy="298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07FEE-C05C-BD2D-070B-FC2A0EA89B81}"/>
              </a:ext>
            </a:extLst>
          </p:cNvPr>
          <p:cNvSpPr/>
          <p:nvPr/>
        </p:nvSpPr>
        <p:spPr>
          <a:xfrm>
            <a:off x="1869331" y="2562551"/>
            <a:ext cx="2072427" cy="27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31428-E2E1-9B60-EF50-9D6E31C50F4D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4</a:t>
            </a:fld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982B7-B1EF-D6EA-E360-B5A787F69B98}"/>
              </a:ext>
            </a:extLst>
          </p:cNvPr>
          <p:cNvSpPr txBox="1"/>
          <p:nvPr/>
        </p:nvSpPr>
        <p:spPr>
          <a:xfrm>
            <a:off x="2638375" y="489630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</a:t>
            </a:r>
            <a:r>
              <a:rPr lang="en" sz="800" i="1"/>
              <a:t>based on</a:t>
            </a:r>
            <a:r>
              <a:rPr lang="en" sz="800" i="1">
                <a:solidFill>
                  <a:srgbClr val="000000"/>
                </a:solidFill>
              </a:rPr>
              <a:t>: </a:t>
            </a:r>
            <a:r>
              <a:rPr lang="en" sz="800" i="1"/>
              <a:t>Stabilizer Codes and Quantum Error Correction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</a:t>
            </a:r>
            <a:r>
              <a:rPr lang="en" sz="800"/>
              <a:t>5</a:t>
            </a:r>
            <a:r>
              <a:rPr lang="en" sz="800">
                <a:solidFill>
                  <a:srgbClr val="000000"/>
                </a:solidFill>
              </a:rPr>
              <a:t>]</a:t>
            </a:r>
            <a:endParaRPr lang="en-CA"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BDEE92F7-CDB2-07C3-F926-4ABC23C2B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21;p43">
            <a:extLst>
              <a:ext uri="{FF2B5EF4-FFF2-40B4-BE49-F238E27FC236}">
                <a16:creationId xmlns:a16="http://schemas.microsoft.com/office/drawing/2014/main" id="{61EE2FB1-0B61-460D-E4E1-0891BE9E7C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205" y="269425"/>
            <a:ext cx="6013120" cy="103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Potential Noisy Gates Library Improvements</a:t>
            </a:r>
            <a:endParaRPr/>
          </a:p>
        </p:txBody>
      </p:sp>
      <p:sp>
        <p:nvSpPr>
          <p:cNvPr id="14" name="Google Shape;322;p43">
            <a:extLst>
              <a:ext uri="{FF2B5EF4-FFF2-40B4-BE49-F238E27FC236}">
                <a16:creationId xmlns:a16="http://schemas.microsoft.com/office/drawing/2014/main" id="{DEBBCCF7-F4CA-BDBB-8EE1-E3995C5258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7242" y="1425211"/>
            <a:ext cx="5273078" cy="2837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Add unit tests &amp; error handling </a:t>
            </a:r>
            <a:r>
              <a:rPr lang="en-CA"/>
              <a:t>for unsupported features (e.g. mid-circuit measurements).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Support mid-circuit measurements </a:t>
            </a:r>
            <a:r>
              <a:rPr lang="en-CA"/>
              <a:t>via: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/>
              <a:t>Projective sampling, 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/>
              <a:t>Circuit decomposition into sequential cycles.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Enable noisy reset gates </a:t>
            </a:r>
            <a:r>
              <a:rPr lang="en-CA"/>
              <a:t>conditioned on measurement outcomes.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Generalize noise models </a:t>
            </a:r>
            <a:r>
              <a:rPr lang="en-CA"/>
              <a:t>to arbitrary Hamiltonians by automating symbolic variance &amp; covariance derivations.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Expand use cases</a:t>
            </a:r>
            <a:r>
              <a:rPr lang="en-CA"/>
              <a:t> by integrating full surface code examples or other QEC schemes.</a:t>
            </a:r>
            <a:endParaRPr/>
          </a:p>
        </p:txBody>
      </p:sp>
      <p:pic>
        <p:nvPicPr>
          <p:cNvPr id="11266" name="Picture 2" descr="How Does the Qiskit Reset Gate Affect Other Entangled Qubits - Quantum  Computing Stack Exchange">
            <a:extLst>
              <a:ext uri="{FF2B5EF4-FFF2-40B4-BE49-F238E27FC236}">
                <a16:creationId xmlns:a16="http://schemas.microsoft.com/office/drawing/2014/main" id="{C1C67CD9-FB29-C14E-5A0D-DE04E135D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3" r="16837"/>
          <a:stretch>
            <a:fillRect/>
          </a:stretch>
        </p:blipFill>
        <p:spPr bwMode="auto">
          <a:xfrm>
            <a:off x="6671584" y="1596505"/>
            <a:ext cx="115824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ERN Quantum Technology Initiative (CERN QTI) on X: &quot;The roadmap paper just  published on #PRXQuantum by a prestigious team of authors led by @CERN,  @DESY, and IBM, provides a unique overview on">
            <a:extLst>
              <a:ext uri="{FF2B5EF4-FFF2-40B4-BE49-F238E27FC236}">
                <a16:creationId xmlns:a16="http://schemas.microsoft.com/office/drawing/2014/main" id="{A70823F8-FB08-1D57-1D71-BFA14994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48" y="0"/>
            <a:ext cx="1531620" cy="1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ERN QT4HEP, LHC, Atlas, CMS and antimatter factory">
            <a:extLst>
              <a:ext uri="{FF2B5EF4-FFF2-40B4-BE49-F238E27FC236}">
                <a16:creationId xmlns:a16="http://schemas.microsoft.com/office/drawing/2014/main" id="{58FBFB0D-475F-5430-E596-9A08C963F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56" y="558906"/>
            <a:ext cx="426323" cy="4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Key Features — documentation">
            <a:extLst>
              <a:ext uri="{FF2B5EF4-FFF2-40B4-BE49-F238E27FC236}">
                <a16:creationId xmlns:a16="http://schemas.microsoft.com/office/drawing/2014/main" id="{6B17872F-BCF6-55F8-62B4-83AA010F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584" y="3808317"/>
            <a:ext cx="1687546" cy="52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8C8CE1-E8A3-5A26-A216-D1EECEFC72D4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881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36A52CF3-E202-5FEF-3543-3F9F0A11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>
            <a:extLst>
              <a:ext uri="{FF2B5EF4-FFF2-40B4-BE49-F238E27FC236}">
                <a16:creationId xmlns:a16="http://schemas.microsoft.com/office/drawing/2014/main" id="{9E38CC74-851D-24C8-C8AF-9704C175B7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8059" y="2139149"/>
            <a:ext cx="3386335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Questions?</a:t>
            </a:r>
            <a:endParaRPr/>
          </a:p>
        </p:txBody>
      </p:sp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ED863569-31C7-D998-155E-4F2B260308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8164" t="31042" b="36412"/>
          <a:stretch/>
        </p:blipFill>
        <p:spPr>
          <a:xfrm rot="5400000" flipH="1">
            <a:off x="-1238249" y="1238250"/>
            <a:ext cx="5143501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34DEC-AC96-E3DC-1E9B-9FDBC31CD34C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532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71"/>
          <p:cNvPicPr preferRelativeResize="0"/>
          <p:nvPr/>
        </p:nvPicPr>
        <p:blipFill rotWithShape="1">
          <a:blip r:embed="rId3">
            <a:alphaModFix/>
          </a:blip>
          <a:srcRect l="19160" t="17936" r="102" b="64120"/>
          <a:stretch>
            <a:fillRect/>
          </a:stretch>
        </p:blipFill>
        <p:spPr>
          <a:xfrm rot="10800000">
            <a:off x="1780083" y="13011"/>
            <a:ext cx="7382668" cy="128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1"/>
          <p:cNvSpPr txBox="1">
            <a:spLocks noGrp="1"/>
          </p:cNvSpPr>
          <p:nvPr>
            <p:ph type="title"/>
          </p:nvPr>
        </p:nvSpPr>
        <p:spPr>
          <a:xfrm>
            <a:off x="720000" y="4500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69" name="Google Shape;769;p71"/>
          <p:cNvSpPr txBox="1">
            <a:spLocks noGrp="1"/>
          </p:cNvSpPr>
          <p:nvPr>
            <p:ph type="body" idx="1"/>
          </p:nvPr>
        </p:nvSpPr>
        <p:spPr>
          <a:xfrm>
            <a:off x="701020" y="1082662"/>
            <a:ext cx="7959760" cy="3898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 A. G. Fowler , M. Mariantoni, J. M. Martinis, &amp; A. N. Cleland  (2012) </a:t>
            </a:r>
            <a:r>
              <a:rPr lang="en" sz="1100" i="1" dirty="0">
                <a:solidFill>
                  <a:srgbClr val="000000"/>
                </a:solidFill>
              </a:rPr>
              <a:t>Surface codes: Towards practical large-scale quantum computation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i="1" dirty="0">
                <a:solidFill>
                  <a:srgbClr val="000000"/>
                </a:solidFill>
              </a:rPr>
              <a:t>Physical Review A</a:t>
            </a:r>
            <a:r>
              <a:rPr lang="en" sz="1100" dirty="0">
                <a:solidFill>
                  <a:srgbClr val="000000"/>
                </a:solidFill>
              </a:rPr>
              <a:t>, vol. 86 no. 3, 032324. </a:t>
            </a:r>
            <a:r>
              <a:rPr lang="en" sz="1100" dirty="0">
                <a:solidFill>
                  <a:srgbClr val="000000"/>
                </a:solidFill>
                <a:hlinkClick r:id="rId4"/>
              </a:rPr>
              <a:t>https://doi.org/10.1103/PhysRevA.86.032324</a:t>
            </a:r>
            <a:endParaRPr lang="en" sz="11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G. Di Bartolomeo, M. Vischi, F. Cesa, R. Wixinger, M. Grossi, S. Donadi, &amp; A. Bassi, (2023) </a:t>
            </a:r>
            <a:r>
              <a:rPr lang="en" sz="1100" i="1" dirty="0">
                <a:solidFill>
                  <a:srgbClr val="000000"/>
                </a:solidFill>
              </a:rPr>
              <a:t>Noisy gates for simulating quantum computers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i="1" dirty="0">
                <a:solidFill>
                  <a:srgbClr val="000000"/>
                </a:solidFill>
              </a:rPr>
              <a:t>Physical Review Research</a:t>
            </a:r>
            <a:r>
              <a:rPr lang="en" sz="1100" dirty="0">
                <a:solidFill>
                  <a:srgbClr val="000000"/>
                </a:solidFill>
              </a:rPr>
              <a:t>, vol. 5 no. 4, 043210. </a:t>
            </a:r>
            <a:r>
              <a:rPr lang="en" sz="1100" dirty="0">
                <a:solidFill>
                  <a:srgbClr val="000000"/>
                </a:solidFill>
                <a:hlinkClick r:id="rId5"/>
              </a:rPr>
              <a:t>https://doi.org/10.1103/PhysRevResearch.5.043210</a:t>
            </a:r>
            <a:endParaRPr lang="en" sz="1100" dirty="0">
              <a:solidFill>
                <a:srgbClr val="041B2D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E. National Academies of Sciences and Medicine, </a:t>
            </a:r>
            <a:r>
              <a:rPr lang="en" sz="1100" i="1" dirty="0">
                <a:solidFill>
                  <a:srgbClr val="000000"/>
                </a:solidFill>
              </a:rPr>
              <a:t>Quantum Computing: Progress and Prospects, </a:t>
            </a:r>
            <a:r>
              <a:rPr lang="en" sz="1100" dirty="0">
                <a:solidFill>
                  <a:srgbClr val="000000"/>
                </a:solidFill>
              </a:rPr>
              <a:t>Accessed: 2025-06-05, 2019.</a:t>
            </a:r>
            <a:r>
              <a:rPr lang="en" sz="1100" i="1" dirty="0">
                <a:solidFill>
                  <a:srgbClr val="000000"/>
                </a:solidFill>
              </a:rPr>
              <a:t> </a:t>
            </a:r>
            <a:r>
              <a:rPr lang="en" sz="1100" dirty="0">
                <a:solidFill>
                  <a:srgbClr val="000000"/>
                </a:solidFill>
              </a:rPr>
              <a:t> </a:t>
            </a:r>
            <a:r>
              <a:rPr lang="en" sz="1100" dirty="0">
                <a:hlinkClick r:id="rId6"/>
              </a:rPr>
              <a:t>https://www.ncbi.nlm.nih.gov/books/NBK538701/</a:t>
            </a:r>
            <a:endParaRPr lang="en" sz="1100" dirty="0">
              <a:solidFill>
                <a:srgbClr val="041B2D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A. G. Fowler , D. Sank, J. Kelly, R. Barends, &amp; J. M. Martinis, (2014) </a:t>
            </a:r>
            <a:r>
              <a:rPr lang="en" sz="1100" i="1" dirty="0">
                <a:solidFill>
                  <a:srgbClr val="000000"/>
                </a:solidFill>
              </a:rPr>
              <a:t>Scalable extraction of error models from the output of error detection circuits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i="1" dirty="0">
                <a:solidFill>
                  <a:srgbClr val="000000"/>
                </a:solidFill>
              </a:rPr>
              <a:t>arXiv preprint arXiv:1405.1454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dirty="0">
                <a:solidFill>
                  <a:srgbClr val="041B2D"/>
                </a:solidFill>
                <a:hlinkClick r:id="rId7"/>
              </a:rPr>
              <a:t>https://arxiv.org/abs/1405.1454</a:t>
            </a:r>
            <a:endParaRPr lang="en" sz="1100" dirty="0">
              <a:solidFill>
                <a:srgbClr val="041B2D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D. Gottesman,  (1997) </a:t>
            </a:r>
            <a:r>
              <a:rPr lang="en" sz="1100" i="1" dirty="0">
                <a:solidFill>
                  <a:srgbClr val="000000"/>
                </a:solidFill>
              </a:rPr>
              <a:t>Stabilizer Codes and Quantum Error Correction</a:t>
            </a:r>
            <a:r>
              <a:rPr lang="en" sz="1100" dirty="0">
                <a:solidFill>
                  <a:srgbClr val="000000"/>
                </a:solidFill>
              </a:rPr>
              <a:t>. PhD Thesis, Caltech. </a:t>
            </a:r>
            <a:r>
              <a:rPr lang="en" sz="1100" dirty="0">
                <a:hlinkClick r:id="rId8"/>
              </a:rPr>
              <a:t>https://arxiv.org/abs/quant-ph/9705052</a:t>
            </a:r>
            <a:endParaRPr lang="en" sz="1100" dirty="0"/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CERN IT Innovation (2025) </a:t>
            </a:r>
            <a:r>
              <a:rPr lang="en" sz="1100" i="1" dirty="0">
                <a:solidFill>
                  <a:srgbClr val="000000"/>
                </a:solidFill>
              </a:rPr>
              <a:t>quantum-gates </a:t>
            </a:r>
            <a:r>
              <a:rPr lang="en" sz="1100" dirty="0">
                <a:solidFill>
                  <a:srgbClr val="000000"/>
                </a:solidFill>
              </a:rPr>
              <a:t>[GitHub Repository]. </a:t>
            </a:r>
            <a:r>
              <a:rPr lang="en" sz="1100" dirty="0">
                <a:solidFill>
                  <a:srgbClr val="041B2D"/>
                </a:solidFill>
                <a:hlinkClick r:id="rId9"/>
              </a:rPr>
              <a:t>https://github.com/CERN-IT-INNOVATION/quantum-gates</a:t>
            </a:r>
            <a:endParaRPr lang="en" sz="1100" dirty="0">
              <a:solidFill>
                <a:srgbClr val="041B2D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B. Gu, &amp; I. Franco, (2019). </a:t>
            </a:r>
            <a:r>
              <a:rPr lang="en" sz="1100" i="1" dirty="0">
                <a:solidFill>
                  <a:srgbClr val="000000"/>
                </a:solidFill>
              </a:rPr>
              <a:t>When can quantum decoherence be mimicked by classical noise?</a:t>
            </a:r>
            <a:r>
              <a:rPr lang="en" sz="1100" dirty="0">
                <a:solidFill>
                  <a:srgbClr val="000000"/>
                </a:solidFill>
              </a:rPr>
              <a:t> </a:t>
            </a:r>
            <a:r>
              <a:rPr lang="en" sz="1100" i="1" dirty="0">
                <a:solidFill>
                  <a:srgbClr val="000000"/>
                </a:solidFill>
              </a:rPr>
              <a:t>The Journal of Chemical Physics</a:t>
            </a:r>
            <a:r>
              <a:rPr lang="en" sz="1100" dirty="0">
                <a:solidFill>
                  <a:srgbClr val="000000"/>
                </a:solidFill>
              </a:rPr>
              <a:t>, 151(1), 014109. </a:t>
            </a:r>
            <a:r>
              <a:rPr lang="en" sz="1100" dirty="0">
                <a:solidFill>
                  <a:srgbClr val="041B2D"/>
                </a:solidFill>
                <a:hlinkClick r:id="rId10"/>
              </a:rPr>
              <a:t>https://doi.org/10.1063/1.5099499</a:t>
            </a:r>
            <a:endParaRPr lang="en" sz="11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D. C. McKay, C. J. Wood, S. Sheldon, J. M. Chow, &amp; J. M.  Gambetta, (2017) </a:t>
            </a:r>
            <a:r>
              <a:rPr lang="en" sz="1100" i="1" dirty="0">
                <a:solidFill>
                  <a:srgbClr val="000000"/>
                </a:solidFill>
              </a:rPr>
              <a:t>Efficient Z-Gates for Quantum Computing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i="1" dirty="0">
                <a:solidFill>
                  <a:srgbClr val="000000"/>
                </a:solidFill>
              </a:rPr>
              <a:t>Physical Review A</a:t>
            </a:r>
            <a:r>
              <a:rPr lang="en" sz="1100" dirty="0">
                <a:solidFill>
                  <a:srgbClr val="000000"/>
                </a:solidFill>
              </a:rPr>
              <a:t>, vol. 96 no. 2, 022330. </a:t>
            </a:r>
            <a:r>
              <a:rPr lang="en" sz="1100" dirty="0">
                <a:solidFill>
                  <a:srgbClr val="000000"/>
                </a:solidFill>
                <a:hlinkClick r:id="rId11"/>
              </a:rPr>
              <a:t>https://doi.org/10.1103/PhysRevA.96.022330</a:t>
            </a:r>
            <a:endParaRPr lang="en" sz="11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-CA" sz="1100" dirty="0">
                <a:solidFill>
                  <a:srgbClr val="000000"/>
                </a:solidFill>
              </a:rPr>
              <a:t>Lao, Lingling &amp; Wee, B &amp; Ashraf, Imran &amp; van Someren, Hans &amp; </a:t>
            </a:r>
            <a:r>
              <a:rPr lang="en-CA" sz="1100" dirty="0" err="1">
                <a:solidFill>
                  <a:srgbClr val="000000"/>
                </a:solidFill>
              </a:rPr>
              <a:t>Khammassi</a:t>
            </a:r>
            <a:r>
              <a:rPr lang="en-CA" sz="1100" dirty="0">
                <a:solidFill>
                  <a:srgbClr val="000000"/>
                </a:solidFill>
              </a:rPr>
              <a:t>, Nader &amp; Bertels, Koen &amp; </a:t>
            </a:r>
            <a:r>
              <a:rPr lang="en-CA" sz="1100" dirty="0" err="1">
                <a:solidFill>
                  <a:srgbClr val="000000"/>
                </a:solidFill>
              </a:rPr>
              <a:t>Almudever</a:t>
            </a:r>
            <a:r>
              <a:rPr lang="en-CA" sz="1100" dirty="0">
                <a:solidFill>
                  <a:srgbClr val="000000"/>
                </a:solidFill>
              </a:rPr>
              <a:t>, C. (2018). Mapping of lattice surgery-based quantum circuits on surface code architectures. Quantum Science and Technology. 4. 10.1088/2058-9565/aadd1a. </a:t>
            </a:r>
            <a:endParaRPr lang="en" sz="11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4A43A0E7-A2E1-E918-661C-3D88E306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>
            <a:extLst>
              <a:ext uri="{FF2B5EF4-FFF2-40B4-BE49-F238E27FC236}">
                <a16:creationId xmlns:a16="http://schemas.microsoft.com/office/drawing/2014/main" id="{7FFAEC88-8E06-B464-F04C-192A096D89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8219" y="2139149"/>
            <a:ext cx="5279175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CA"/>
              <a:t>EXTRA MATERIAL</a:t>
            </a:r>
            <a:endParaRPr/>
          </a:p>
        </p:txBody>
      </p:sp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8D7C94C7-18F2-7D3F-8350-421E0BBB68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531" t="28204" r="25643" b="39238"/>
          <a:stretch>
            <a:fillRect/>
          </a:stretch>
        </p:blipFill>
        <p:spPr>
          <a:xfrm rot="5400000" flipH="1">
            <a:off x="-1236223" y="1240277"/>
            <a:ext cx="5142271" cy="2667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019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/>
          <p:cNvPicPr preferRelativeResize="0"/>
          <p:nvPr/>
        </p:nvPicPr>
        <p:blipFill rotWithShape="1">
          <a:blip r:embed="rId3">
            <a:alphaModFix/>
          </a:blip>
          <a:srcRect l="42456" t="4728" r="9477" b="-535"/>
          <a:stretch>
            <a:fillRect/>
          </a:stretch>
        </p:blipFill>
        <p:spPr>
          <a:xfrm rot="-5400000">
            <a:off x="892175" y="1681854"/>
            <a:ext cx="2569493" cy="435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06F5AD24-6090-A9D8-5EE9-A1830492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952" y="0"/>
            <a:ext cx="488994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11459-7BF7-CC59-0D7B-3B4DBE0E2018}"/>
              </a:ext>
            </a:extLst>
          </p:cNvPr>
          <p:cNvSpPr txBox="1"/>
          <p:nvPr/>
        </p:nvSpPr>
        <p:spPr>
          <a:xfrm>
            <a:off x="1770713" y="2107194"/>
            <a:ext cx="142459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Itô calculus: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8">
          <a:extLst>
            <a:ext uri="{FF2B5EF4-FFF2-40B4-BE49-F238E27FC236}">
              <a16:creationId xmlns:a16="http://schemas.microsoft.com/office/drawing/2014/main" id="{320426E7-71BD-693B-876A-CA8064E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0F3EBCA6-E112-ECAF-31D7-DA4B19B538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982" t="30301" r="17857" b="57524"/>
          <a:stretch>
            <a:fillRect/>
          </a:stretch>
        </p:blipFill>
        <p:spPr>
          <a:xfrm rot="5400000" flipH="1">
            <a:off x="-986225" y="968458"/>
            <a:ext cx="2970466" cy="99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EEACF98-1381-A3E7-6474-4FB43602B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250" y="964862"/>
            <a:ext cx="4381500" cy="5143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A08684-F343-8D7C-704F-B311C89FC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512" y="1669813"/>
            <a:ext cx="3990975" cy="4095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1DDE39B-A8B6-E2FD-7D7F-921FEA127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14662" y="2248811"/>
            <a:ext cx="3114675" cy="2000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530B70B-A28A-3C42-924A-C7D05BE2FF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2233" y="2642875"/>
            <a:ext cx="1097872" cy="31845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4F1E97-E46D-DBEE-29DB-E2EFDA44FF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18297" y="2662513"/>
            <a:ext cx="4572000" cy="2805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ECBAF9C-66C1-709F-C0FE-B8C53667D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62934" y="3104440"/>
            <a:ext cx="4010025" cy="4667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4AADDFC-A9B6-274C-CA0F-49C93599F2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79416" y="3760770"/>
            <a:ext cx="6468893" cy="228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E6A1EC-8D79-29E8-A626-6DE2A78E26B4}"/>
              </a:ext>
            </a:extLst>
          </p:cNvPr>
          <p:cNvSpPr txBox="1"/>
          <p:nvPr/>
        </p:nvSpPr>
        <p:spPr>
          <a:xfrm>
            <a:off x="1199213" y="408907"/>
            <a:ext cx="59398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Cambria"/>
              </a:rPr>
              <a:t>Itô</a:t>
            </a:r>
            <a:r>
              <a:rPr lang="en-US" sz="1600">
                <a:latin typeface="Cambria"/>
              </a:rPr>
              <a:t> stochastic differential equation in the interaction picture: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892244-67B1-0B6F-4923-66527FA50C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3092" y="4142564"/>
            <a:ext cx="3800475" cy="51435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FCCB1FFB-FDAB-5782-8731-503C0CE711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75464" y="127886"/>
            <a:ext cx="2341626" cy="282702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A197308D-D850-37E0-8F6D-E5EBC4B99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8437" y="496102"/>
            <a:ext cx="1414020" cy="4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8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E28CF3B7-2007-707F-19BC-7DABB8E63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E751EA-C161-AA7D-714F-7942F5B5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9" y="0"/>
            <a:ext cx="3644827" cy="5148184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58973B8-A805-9C5B-83D2-4C66BEC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63" y="4684"/>
            <a:ext cx="31607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86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B7AECFCE-A298-BB90-6281-793846C9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able of mathematical equations&#10;&#10;AI-generated content may be incorrect.">
            <a:extLst>
              <a:ext uri="{FF2B5EF4-FFF2-40B4-BE49-F238E27FC236}">
                <a16:creationId xmlns:a16="http://schemas.microsoft.com/office/drawing/2014/main" id="{409A647F-FBD8-2B04-1E01-2D9F7061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4003747" cy="5143500"/>
          </a:xfrm>
          <a:prstGeom prst="rect">
            <a:avLst/>
          </a:prstGeom>
        </p:spPr>
      </p:pic>
      <p:pic>
        <p:nvPicPr>
          <p:cNvPr id="10" name="Picture 9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6DC58903-49D5-8B32-362A-B32A7474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000" y="0"/>
            <a:ext cx="3658778" cy="5143500"/>
          </a:xfrm>
          <a:prstGeom prst="rect">
            <a:avLst/>
          </a:prstGeom>
        </p:spPr>
      </p:pic>
      <p:pic>
        <p:nvPicPr>
          <p:cNvPr id="11" name="Picture 10" descr="A black and white text&#10;&#10;AI-generated content may be incorrect.">
            <a:extLst>
              <a:ext uri="{FF2B5EF4-FFF2-40B4-BE49-F238E27FC236}">
                <a16:creationId xmlns:a16="http://schemas.microsoft.com/office/drawing/2014/main" id="{F9690A2E-B65F-86A1-80A4-CC5CFBB4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427" r="29914" b="17526"/>
          <a:stretch>
            <a:fillRect/>
          </a:stretch>
        </p:blipFill>
        <p:spPr>
          <a:xfrm>
            <a:off x="4075763" y="1544144"/>
            <a:ext cx="1336674" cy="13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47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74">
          <a:extLst>
            <a:ext uri="{FF2B5EF4-FFF2-40B4-BE49-F238E27FC236}">
              <a16:creationId xmlns:a16="http://schemas.microsoft.com/office/drawing/2014/main" id="{1C3BAA39-01A2-DECB-CF6A-1BFC3405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>
            <a:extLst>
              <a:ext uri="{FF2B5EF4-FFF2-40B4-BE49-F238E27FC236}">
                <a16:creationId xmlns:a16="http://schemas.microsoft.com/office/drawing/2014/main" id="{0FD4B6F5-2DAA-76D1-C9DC-3D9989DA36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444" t="31439" r="16155" b="36259"/>
          <a:stretch>
            <a:fillRect/>
          </a:stretch>
        </p:blipFill>
        <p:spPr>
          <a:xfrm rot="10800000" flipH="1">
            <a:off x="-1851" y="-486488"/>
            <a:ext cx="9147038" cy="2647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>
            <a:extLst>
              <a:ext uri="{FF2B5EF4-FFF2-40B4-BE49-F238E27FC236}">
                <a16:creationId xmlns:a16="http://schemas.microsoft.com/office/drawing/2014/main" id="{66F2193A-53A6-7494-C9FF-0B869CB82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5052" y="2732520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Surface Code</a:t>
            </a:r>
            <a:endParaRPr/>
          </a:p>
        </p:txBody>
      </p:sp>
      <p:sp>
        <p:nvSpPr>
          <p:cNvPr id="276" name="Google Shape;276;p37">
            <a:extLst>
              <a:ext uri="{FF2B5EF4-FFF2-40B4-BE49-F238E27FC236}">
                <a16:creationId xmlns:a16="http://schemas.microsoft.com/office/drawing/2014/main" id="{87954180-83BC-23FE-7C8B-EA251B0C61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45052" y="1816620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77" name="Google Shape;277;p37">
            <a:extLst>
              <a:ext uri="{FF2B5EF4-FFF2-40B4-BE49-F238E27FC236}">
                <a16:creationId xmlns:a16="http://schemas.microsoft.com/office/drawing/2014/main" id="{F1C96923-B1E5-FF42-AE8C-E8BC5B7D93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5052" y="3732996"/>
            <a:ext cx="2850633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Error Detection Through Lattice-Based Syndromes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DB1F8-007A-79F5-34FF-35B217CA4588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04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0AA9E8F3-B054-8900-8A86-A7220D704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>
            <a:extLst>
              <a:ext uri="{FF2B5EF4-FFF2-40B4-BE49-F238E27FC236}">
                <a16:creationId xmlns:a16="http://schemas.microsoft.com/office/drawing/2014/main" id="{7BB4E9E4-DFFA-FF38-3CCB-CCA139E668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Surface Code Structure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72BB56D-3DD4-DF78-C34E-AA531DC18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26582"/>
            <a:ext cx="5288298" cy="3416400"/>
          </a:xfrm>
        </p:spPr>
        <p:txBody>
          <a:bodyPr/>
          <a:lstStyle/>
          <a:p>
            <a:r>
              <a:rPr lang="en-US" sz="1600">
                <a:solidFill>
                  <a:srgbClr val="000000"/>
                </a:solidFill>
              </a:rPr>
              <a:t>Topological stabilizer code defined on a 2D lattice</a:t>
            </a: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Data qubits encoded quantum information</a:t>
            </a: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Measurement (ancilla) qubits extract error syndromes</a:t>
            </a: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Each measurement qubit: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Interacts with 4 neighboring data qubits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Implements measure-X (detects bit-flips) or measure-Z (detects phase-flips)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Each data qubit connects to 2 measure-X and 2 measure-Z qubits 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Provides full single-qubit error coverage</a:t>
            </a:r>
          </a:p>
          <a:p>
            <a:pPr>
              <a:lnSpc>
                <a:spcPct val="114999"/>
              </a:lnSpc>
            </a:pPr>
            <a:endParaRPr lang="en-US" sz="160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endParaRPr lang="en-US" sz="1600">
              <a:solidFill>
                <a:srgbClr val="041B2D"/>
              </a:solidFill>
            </a:endParaRPr>
          </a:p>
        </p:txBody>
      </p:sp>
      <p:pic>
        <p:nvPicPr>
          <p:cNvPr id="3" name="Picture 2" descr="A pattern of circles and dots with black and yellow letters&#10;&#10;AI-generated content may be incorrect.">
            <a:extLst>
              <a:ext uri="{FF2B5EF4-FFF2-40B4-BE49-F238E27FC236}">
                <a16:creationId xmlns:a16="http://schemas.microsoft.com/office/drawing/2014/main" id="{EA1A0018-6374-13FD-5FB5-802DEF56A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79" y="0"/>
            <a:ext cx="2197412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51ACE5-D9E2-5DD1-B408-C34671F828FF}"/>
              </a:ext>
            </a:extLst>
          </p:cNvPr>
          <p:cNvSpPr/>
          <p:nvPr/>
        </p:nvSpPr>
        <p:spPr>
          <a:xfrm>
            <a:off x="7877907" y="1907930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40E91-5C2A-7E6A-B809-084B61F507FD}"/>
              </a:ext>
            </a:extLst>
          </p:cNvPr>
          <p:cNvSpPr/>
          <p:nvPr/>
        </p:nvSpPr>
        <p:spPr>
          <a:xfrm>
            <a:off x="7877907" y="23959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6E182-0643-4730-8AA3-5D8CA76C1169}"/>
              </a:ext>
            </a:extLst>
          </p:cNvPr>
          <p:cNvSpPr/>
          <p:nvPr/>
        </p:nvSpPr>
        <p:spPr>
          <a:xfrm>
            <a:off x="8352691" y="23959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A7D553-0FAF-8C6D-8B13-2933CBF2000F}"/>
              </a:ext>
            </a:extLst>
          </p:cNvPr>
          <p:cNvSpPr/>
          <p:nvPr/>
        </p:nvSpPr>
        <p:spPr>
          <a:xfrm>
            <a:off x="7882303" y="2897064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E0167-DBE6-32E5-941F-E724A7E594F3}"/>
              </a:ext>
            </a:extLst>
          </p:cNvPr>
          <p:cNvSpPr/>
          <p:nvPr/>
        </p:nvSpPr>
        <p:spPr>
          <a:xfrm>
            <a:off x="7385537" y="23959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F93F73-80AF-AF70-B69A-635FFEC0BF10}"/>
              </a:ext>
            </a:extLst>
          </p:cNvPr>
          <p:cNvSpPr/>
          <p:nvPr/>
        </p:nvSpPr>
        <p:spPr>
          <a:xfrm>
            <a:off x="7697665" y="2180492"/>
            <a:ext cx="663818" cy="712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808C54-17F8-9C48-B118-31E361544971}"/>
              </a:ext>
            </a:extLst>
          </p:cNvPr>
          <p:cNvSpPr/>
          <p:nvPr/>
        </p:nvSpPr>
        <p:spPr>
          <a:xfrm>
            <a:off x="8206793" y="3690952"/>
            <a:ext cx="663818" cy="712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069C93-6D94-1ADA-6579-F1926BC2D7C7}"/>
              </a:ext>
            </a:extLst>
          </p:cNvPr>
          <p:cNvSpPr/>
          <p:nvPr/>
        </p:nvSpPr>
        <p:spPr>
          <a:xfrm>
            <a:off x="7880838" y="2403230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8F9072-B1A9-0E7D-03FE-F2D4107D077D}"/>
              </a:ext>
            </a:extLst>
          </p:cNvPr>
          <p:cNvSpPr/>
          <p:nvPr/>
        </p:nvSpPr>
        <p:spPr>
          <a:xfrm>
            <a:off x="7880838" y="28912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4E58AB-6631-3506-C24B-CD2D77229E6A}"/>
              </a:ext>
            </a:extLst>
          </p:cNvPr>
          <p:cNvSpPr/>
          <p:nvPr/>
        </p:nvSpPr>
        <p:spPr>
          <a:xfrm>
            <a:off x="8355622" y="28912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F96FB1-0DD1-4BA3-9BD3-E38A469BD4B2}"/>
              </a:ext>
            </a:extLst>
          </p:cNvPr>
          <p:cNvSpPr/>
          <p:nvPr/>
        </p:nvSpPr>
        <p:spPr>
          <a:xfrm>
            <a:off x="7885234" y="3392364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EB3D4E-F223-548B-9659-5E4638FE770E}"/>
              </a:ext>
            </a:extLst>
          </p:cNvPr>
          <p:cNvSpPr/>
          <p:nvPr/>
        </p:nvSpPr>
        <p:spPr>
          <a:xfrm>
            <a:off x="7388468" y="28912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2B8F8-F074-C4AD-045C-E2A8BD166E80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6</a:t>
            </a:fld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3C403-5843-CCB9-A62C-68FB25375608}"/>
              </a:ext>
            </a:extLst>
          </p:cNvPr>
          <p:cNvSpPr txBox="1"/>
          <p:nvPr/>
        </p:nvSpPr>
        <p:spPr>
          <a:xfrm>
            <a:off x="869048" y="4897855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*Diagram </a:t>
            </a:r>
            <a:r>
              <a:rPr lang="en" sz="800" i="1"/>
              <a:t>based on</a:t>
            </a:r>
            <a:r>
              <a:rPr lang="en" sz="800" i="1">
                <a:solidFill>
                  <a:srgbClr val="000000"/>
                </a:solidFill>
              </a:rPr>
              <a:t>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40688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97C5-40B6-BF28-FAA9-7FD10912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Code Cycles</a:t>
            </a:r>
            <a:endParaRPr lang="en-US" b="0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4BAA4-36BA-B87D-BE88-52D72BD80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sz="1600"/>
              <a:t>Surface code </a:t>
            </a:r>
            <a:r>
              <a:rPr lang="en-US" sz="1600">
                <a:solidFill>
                  <a:srgbClr val="000000"/>
                </a:solidFill>
              </a:rPr>
              <a:t>operation proceeds in repeated measurement cycles</a:t>
            </a:r>
            <a:endParaRPr lang="en-US" sz="1600"/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After each cycle, the ancilla qubits are measured</a:t>
            </a:r>
            <a:endParaRPr lang="en-US" sz="1600">
              <a:solidFill>
                <a:srgbClr val="041B2D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Once all stabilizer measurements are complete, the data qubits are projected into a state that simultaneously satisfies all measured eigenvalue constraints, this is known as the quiescent state</a:t>
            </a:r>
            <a:endParaRPr lang="en-US" sz="1600"/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These cycles are repeated, and in the absence of errors, the quiescent state remains stable due to the commutation of all stabilizers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041B2D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041B2D"/>
              </a:solidFill>
            </a:endParaRPr>
          </a:p>
        </p:txBody>
      </p:sp>
      <p:pic>
        <p:nvPicPr>
          <p:cNvPr id="4" name="Picture 3" descr="A close-up of a music note&#10;&#10;AI-generated content may be incorrect.">
            <a:extLst>
              <a:ext uri="{FF2B5EF4-FFF2-40B4-BE49-F238E27FC236}">
                <a16:creationId xmlns:a16="http://schemas.microsoft.com/office/drawing/2014/main" id="{3BC3405D-BFDF-54FF-0016-964BAE82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696"/>
            <a:ext cx="9144000" cy="971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BE39E-249C-2368-51BC-15E78FCF54FC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8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DF5C9636-4C79-63E9-401C-81CB43B6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>
            <a:extLst>
              <a:ext uri="{FF2B5EF4-FFF2-40B4-BE49-F238E27FC236}">
                <a16:creationId xmlns:a16="http://schemas.microsoft.com/office/drawing/2014/main" id="{68363C15-838B-4C98-4BC9-A01D3E39D0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Surface Code Errors</a:t>
            </a:r>
            <a:endParaRPr lang="en" b="0"/>
          </a:p>
          <a:p>
            <a:endParaRPr lang="en" b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3" name="Google Shape;312;p42">
            <a:extLst>
              <a:ext uri="{FF2B5EF4-FFF2-40B4-BE49-F238E27FC236}">
                <a16:creationId xmlns:a16="http://schemas.microsoft.com/office/drawing/2014/main" id="{D566DBB8-FAE8-8820-56EC-25A3307B8444}"/>
              </a:ext>
            </a:extLst>
          </p:cNvPr>
          <p:cNvSpPr txBox="1">
            <a:spLocks/>
          </p:cNvSpPr>
          <p:nvPr/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Focus on error detection rather than direct error correction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Physical corrections are only applied if an error affects a measurement outcome; otherwise, errors are tracked in software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Errors neutralize themselves when they reoccur in the same way since</a:t>
            </a:r>
            <a:br>
              <a:rPr lang="en-US" sz="1600">
                <a:latin typeface="Cambria"/>
              </a:rPr>
            </a:br>
            <a:r>
              <a:rPr lang="en-US" sz="1600">
                <a:latin typeface="Cambria"/>
              </a:rPr>
              <a:t>                for     being any Pauli operator {I,X,Y,Z}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A Pauli-𝑋 error on the data qubit </a:t>
            </a:r>
            <a:r>
              <a:rPr lang="en-US" sz="1600" err="1">
                <a:latin typeface="Cambria"/>
              </a:rPr>
              <a:t>anticommutes</a:t>
            </a:r>
            <a:r>
              <a:rPr lang="en-US" sz="1600">
                <a:latin typeface="Cambria"/>
              </a:rPr>
              <a:t> with the 𝑍-type stabilizer, and thus will be detected as a change in the corresponding measurement outcome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A Pauli-𝑍 error </a:t>
            </a:r>
            <a:r>
              <a:rPr lang="en-US" sz="1600" err="1">
                <a:latin typeface="Cambria"/>
              </a:rPr>
              <a:t>anticommutes</a:t>
            </a:r>
            <a:r>
              <a:rPr lang="en-US" sz="1600">
                <a:latin typeface="Cambria"/>
              </a:rPr>
              <a:t> with the 𝑋-type stabilizer and is similarly flagged by a measurement flip.</a:t>
            </a:r>
            <a:endParaRPr lang="en-US"/>
          </a:p>
          <a:p>
            <a:pPr marL="285750" indent="-285750">
              <a:lnSpc>
                <a:spcPct val="114999"/>
              </a:lnSpc>
              <a:buChar char="•"/>
            </a:pPr>
            <a:endParaRPr lang="en-US" sz="1600">
              <a:latin typeface="Cambria"/>
            </a:endParaRPr>
          </a:p>
          <a:p>
            <a:pPr marL="285750" indent="-285750">
              <a:lnSpc>
                <a:spcPct val="114999"/>
              </a:lnSpc>
            </a:pPr>
            <a:endParaRPr lang="en-US" sz="1600">
              <a:latin typeface="Cambria"/>
            </a:endParaRPr>
          </a:p>
          <a:p>
            <a:pPr marL="285750" indent="-285750">
              <a:lnSpc>
                <a:spcPct val="114999"/>
              </a:lnSpc>
            </a:pPr>
            <a:endParaRPr lang="en-US" sz="1600">
              <a:latin typeface="Cambria"/>
            </a:endParaRPr>
          </a:p>
          <a:p>
            <a:pPr>
              <a:lnSpc>
                <a:spcPct val="114999"/>
              </a:lnSpc>
            </a:pPr>
            <a:endParaRPr lang="en" sz="1600">
              <a:latin typeface="Cambri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4B95063-530C-F28C-EEDC-D15C41AD4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752" y="2482697"/>
            <a:ext cx="659466" cy="1997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04EC746-85B5-F460-7228-F5B7A127C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7233" y="2538044"/>
            <a:ext cx="157611" cy="1331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902473-10DD-4379-F468-E46BBF7B444F}"/>
              </a:ext>
            </a:extLst>
          </p:cNvPr>
          <p:cNvSpPr/>
          <p:nvPr/>
        </p:nvSpPr>
        <p:spPr>
          <a:xfrm>
            <a:off x="7869836" y="93688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43CA2-3A13-F202-226D-6C572041425A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26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B16D1E20-1A99-0DCD-393F-659BB441C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5DD8148-56EC-B2D1-E4C9-390F63E1C90D}"/>
              </a:ext>
            </a:extLst>
          </p:cNvPr>
          <p:cNvSpPr/>
          <p:nvPr/>
        </p:nvSpPr>
        <p:spPr>
          <a:xfrm>
            <a:off x="8245136" y="4105922"/>
            <a:ext cx="798990" cy="8766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8C6FBE15-A5DB-AE9E-873B-430AB271E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28" y="3407956"/>
            <a:ext cx="1369261" cy="129292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3A8AAD-6A7A-3E99-9ACE-D577EFBB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12" y="274040"/>
            <a:ext cx="7704000" cy="572700"/>
          </a:xfrm>
        </p:spPr>
        <p:txBody>
          <a:bodyPr/>
          <a:lstStyle/>
          <a:p>
            <a:r>
              <a:rPr lang="en-US"/>
              <a:t>4 Qubit Example</a:t>
            </a:r>
          </a:p>
        </p:txBody>
      </p:sp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9BF6A4E0-C777-4E58-E0F2-7349382F7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74" y="3408389"/>
            <a:ext cx="3537222" cy="1296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8CBB2-DE38-BCF4-42C0-DBE31E54B29E}"/>
              </a:ext>
            </a:extLst>
          </p:cNvPr>
          <p:cNvSpPr txBox="1"/>
          <p:nvPr/>
        </p:nvSpPr>
        <p:spPr>
          <a:xfrm>
            <a:off x="719904" y="1033401"/>
            <a:ext cx="61778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State of data qubits:                                                              with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3E4D19-CFFB-0D54-BB5F-A6AF5386C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346" y="1117106"/>
            <a:ext cx="2895600" cy="2000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195A59F-A875-AD8C-7A44-73A81E817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0153" y="1092786"/>
            <a:ext cx="2162175" cy="200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71E593-F749-C175-9ADB-DF659D14C82D}"/>
              </a:ext>
            </a:extLst>
          </p:cNvPr>
          <p:cNvSpPr txBox="1"/>
          <p:nvPr/>
        </p:nvSpPr>
        <p:spPr>
          <a:xfrm>
            <a:off x="716638" y="1291392"/>
            <a:ext cx="61778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State of all qubits: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8F3D8C-39F8-2B50-0429-84416238D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2985" y="1348849"/>
            <a:ext cx="4609421" cy="237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CBE91-9AE1-ECA4-F9D5-815DCB71B4A0}"/>
              </a:ext>
            </a:extLst>
          </p:cNvPr>
          <p:cNvSpPr txBox="1"/>
          <p:nvPr/>
        </p:nvSpPr>
        <p:spPr>
          <a:xfrm>
            <a:off x="718899" y="1586433"/>
            <a:ext cx="6187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Apply the Hadamard gate to the X measurement qubit to change the basis: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8CE8C9A-6D63-CBCC-9F3B-C9C8819138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4619" y="1887834"/>
            <a:ext cx="3895725" cy="200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5DF440-CBF4-7BB8-551D-B7708F174661}"/>
              </a:ext>
            </a:extLst>
          </p:cNvPr>
          <p:cNvSpPr txBox="1"/>
          <p:nvPr/>
        </p:nvSpPr>
        <p:spPr>
          <a:xfrm>
            <a:off x="718899" y="2049075"/>
            <a:ext cx="6187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Apply the CNOT gates to create the entangled states :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85651B0-D3FD-FAE6-62B3-99ADC6386F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9651" y="2330443"/>
            <a:ext cx="4572000" cy="16525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3EBAC15-9427-2ED9-6C47-43D9A84F3F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6134" y="2555028"/>
            <a:ext cx="5336695" cy="18572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F9D9A39-FFFD-1B0F-465C-4A23179D12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35432" y="3028402"/>
            <a:ext cx="1914525" cy="1714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271AC23-FCB4-D55C-A85D-485554CC28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0425" y="3584656"/>
            <a:ext cx="3361669" cy="942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3288D6-636C-1C37-1E78-DCEE9AD7D117}"/>
              </a:ext>
            </a:extLst>
          </p:cNvPr>
          <p:cNvSpPr txBox="1"/>
          <p:nvPr/>
        </p:nvSpPr>
        <p:spPr>
          <a:xfrm>
            <a:off x="718899" y="2720064"/>
            <a:ext cx="6187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Apply the Hadamard gate to the X measurement qubit to change the basis: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D3E83-1AC8-4343-B258-8CA8F69CB6E9}"/>
              </a:ext>
            </a:extLst>
          </p:cNvPr>
          <p:cNvSpPr/>
          <p:nvPr/>
        </p:nvSpPr>
        <p:spPr>
          <a:xfrm>
            <a:off x="6029590" y="3820145"/>
            <a:ext cx="178008" cy="4965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C53E1-C252-F6EA-FCFC-DD4DDDA8EB0B}"/>
              </a:ext>
            </a:extLst>
          </p:cNvPr>
          <p:cNvSpPr/>
          <p:nvPr/>
        </p:nvSpPr>
        <p:spPr>
          <a:xfrm>
            <a:off x="2905077" y="1037595"/>
            <a:ext cx="2927766" cy="285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4AEE1-F48E-B1E2-FC72-55C4043549ED}"/>
              </a:ext>
            </a:extLst>
          </p:cNvPr>
          <p:cNvSpPr/>
          <p:nvPr/>
        </p:nvSpPr>
        <p:spPr>
          <a:xfrm>
            <a:off x="4367615" y="1320340"/>
            <a:ext cx="272334" cy="3134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6ECCF6-4AD9-492E-2DF4-2C97513419CF}"/>
              </a:ext>
            </a:extLst>
          </p:cNvPr>
          <p:cNvSpPr/>
          <p:nvPr/>
        </p:nvSpPr>
        <p:spPr>
          <a:xfrm>
            <a:off x="5984831" y="4335789"/>
            <a:ext cx="272334" cy="3134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861E68-3E33-3CF0-A1BA-5212284D4865}"/>
              </a:ext>
            </a:extLst>
          </p:cNvPr>
          <p:cNvSpPr/>
          <p:nvPr/>
        </p:nvSpPr>
        <p:spPr>
          <a:xfrm>
            <a:off x="3404758" y="1295186"/>
            <a:ext cx="272334" cy="3134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AB7CF6-8F89-CBF0-2F6A-7D8111E2A7A5}"/>
              </a:ext>
            </a:extLst>
          </p:cNvPr>
          <p:cNvSpPr/>
          <p:nvPr/>
        </p:nvSpPr>
        <p:spPr>
          <a:xfrm>
            <a:off x="5984831" y="3503507"/>
            <a:ext cx="272334" cy="3134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888216-A3A8-89B7-9C4E-08777D3F1A67}"/>
              </a:ext>
            </a:extLst>
          </p:cNvPr>
          <p:cNvSpPr/>
          <p:nvPr/>
        </p:nvSpPr>
        <p:spPr>
          <a:xfrm>
            <a:off x="6347763" y="3303991"/>
            <a:ext cx="253370" cy="1534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6DCFF-D467-EB8F-434F-D120984262E6}"/>
              </a:ext>
            </a:extLst>
          </p:cNvPr>
          <p:cNvSpPr/>
          <p:nvPr/>
        </p:nvSpPr>
        <p:spPr>
          <a:xfrm>
            <a:off x="3420723" y="1858409"/>
            <a:ext cx="1435208" cy="230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EBAE2B-F13C-517E-205F-9599CA1E3799}"/>
              </a:ext>
            </a:extLst>
          </p:cNvPr>
          <p:cNvSpPr/>
          <p:nvPr/>
        </p:nvSpPr>
        <p:spPr>
          <a:xfrm>
            <a:off x="6614093" y="3487092"/>
            <a:ext cx="1379724" cy="11735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D050DB-AD66-78C9-70F7-52B63DE37853}"/>
              </a:ext>
            </a:extLst>
          </p:cNvPr>
          <p:cNvSpPr/>
          <p:nvPr/>
        </p:nvSpPr>
        <p:spPr>
          <a:xfrm>
            <a:off x="3415173" y="2313390"/>
            <a:ext cx="4065218" cy="235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7BBEE8-658B-088E-FE7A-38E8E9554B8C}"/>
              </a:ext>
            </a:extLst>
          </p:cNvPr>
          <p:cNvSpPr/>
          <p:nvPr/>
        </p:nvSpPr>
        <p:spPr>
          <a:xfrm>
            <a:off x="8031561" y="3312129"/>
            <a:ext cx="253370" cy="1534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18F10B-8BCA-2926-522B-B8FE50146C0A}"/>
              </a:ext>
            </a:extLst>
          </p:cNvPr>
          <p:cNvSpPr/>
          <p:nvPr/>
        </p:nvSpPr>
        <p:spPr>
          <a:xfrm>
            <a:off x="3434409" y="2998450"/>
            <a:ext cx="1435208" cy="230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857AEA-8442-2EA5-F5A9-102D760CD438}"/>
              </a:ext>
            </a:extLst>
          </p:cNvPr>
          <p:cNvSpPr/>
          <p:nvPr/>
        </p:nvSpPr>
        <p:spPr>
          <a:xfrm>
            <a:off x="3656349" y="3314718"/>
            <a:ext cx="414278" cy="14121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239647-E4E2-DB2D-0595-69FAAF9BF81B}"/>
              </a:ext>
            </a:extLst>
          </p:cNvPr>
          <p:cNvSpPr/>
          <p:nvPr/>
        </p:nvSpPr>
        <p:spPr>
          <a:xfrm>
            <a:off x="1766885" y="3306210"/>
            <a:ext cx="414278" cy="1394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B40A70-FCAB-6282-5F06-031FEF9AD834}"/>
              </a:ext>
            </a:extLst>
          </p:cNvPr>
          <p:cNvSpPr/>
          <p:nvPr/>
        </p:nvSpPr>
        <p:spPr>
          <a:xfrm>
            <a:off x="8401037" y="3417319"/>
            <a:ext cx="372207" cy="402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3BEE6EF-56D9-164F-D984-7EBF47894EAD}"/>
              </a:ext>
            </a:extLst>
          </p:cNvPr>
          <p:cNvSpPr/>
          <p:nvPr/>
        </p:nvSpPr>
        <p:spPr>
          <a:xfrm>
            <a:off x="8398078" y="4291030"/>
            <a:ext cx="372207" cy="402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44DC1C-A5B0-6A39-8D26-1E97C3CD9D6B}"/>
              </a:ext>
            </a:extLst>
          </p:cNvPr>
          <p:cNvSpPr/>
          <p:nvPr/>
        </p:nvSpPr>
        <p:spPr>
          <a:xfrm>
            <a:off x="2260705" y="3505958"/>
            <a:ext cx="1274301" cy="1123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75C4-2C2E-5AE8-271A-CACB52959DE2}"/>
              </a:ext>
            </a:extLst>
          </p:cNvPr>
          <p:cNvSpPr txBox="1"/>
          <p:nvPr/>
        </p:nvSpPr>
        <p:spPr>
          <a:xfrm>
            <a:off x="0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9</a:t>
            </a:fld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5C8E4-5E28-063A-C81A-651C73F4D8CA}"/>
              </a:ext>
            </a:extLst>
          </p:cNvPr>
          <p:cNvSpPr txBox="1"/>
          <p:nvPr/>
        </p:nvSpPr>
        <p:spPr>
          <a:xfrm>
            <a:off x="869048" y="4897855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237543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8" grpId="0" animBg="1"/>
      <p:bldP spid="18" grpId="1" animBg="1"/>
      <p:bldP spid="22" grpId="0" animBg="1"/>
      <p:bldP spid="22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4" grpId="0" animBg="1"/>
      <p:bldP spid="34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  <p:bldP spid="44" grpId="0" animBg="1"/>
      <p:bldP spid="44" grpId="1" animBg="1"/>
      <p:bldP spid="46" grpId="0" animBg="1"/>
      <p:bldP spid="46" grpId="1" animBg="1"/>
      <p:bldP spid="48" grpId="0" animBg="1"/>
      <p:bldP spid="48" grpId="1" animBg="1"/>
      <p:bldP spid="50" grpId="0" animBg="1"/>
      <p:bldP spid="50" grpId="1" animBg="1"/>
    </p:bldLst>
  </p:timing>
</p:sld>
</file>

<file path=ppt/theme/theme1.xml><?xml version="1.0" encoding="utf-8"?>
<a:theme xmlns:a="http://schemas.openxmlformats.org/drawingml/2006/main" name="Waves and Optics - Science - 10th Grade by Slidesgo">
  <a:themeElements>
    <a:clrScheme name="Simple Light">
      <a:dk1>
        <a:srgbClr val="041B2D"/>
      </a:dk1>
      <a:lt1>
        <a:srgbClr val="F8F8F8"/>
      </a:lt1>
      <a:dk2>
        <a:srgbClr val="E1E7EC"/>
      </a:dk2>
      <a:lt2>
        <a:srgbClr val="A5B7C5"/>
      </a:lt2>
      <a:accent1>
        <a:srgbClr val="5F8195"/>
      </a:accent1>
      <a:accent2>
        <a:srgbClr val="87C47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41B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23a5a87-f39a-4a22-9247-3fc240c01396}" enabled="0" method="" siteId="{723a5a87-f39a-4a22-9247-3fc240c0139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2378</Words>
  <Application>Microsoft Office PowerPoint</Application>
  <PresentationFormat>On-screen Show (16:9)</PresentationFormat>
  <Paragraphs>299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Anaheim</vt:lpstr>
      <vt:lpstr>Encode Sans</vt:lpstr>
      <vt:lpstr>Calibri</vt:lpstr>
      <vt:lpstr>DM Sans</vt:lpstr>
      <vt:lpstr>Cambria</vt:lpstr>
      <vt:lpstr>Lato</vt:lpstr>
      <vt:lpstr>Waves and Optics - Science - 10th Grade by Slidesgo</vt:lpstr>
      <vt:lpstr>Effect of Stochastic Gate Noise on Fault-Tolerant Surface Codes</vt:lpstr>
      <vt:lpstr>Table of contents</vt:lpstr>
      <vt:lpstr>Stabilizer Code</vt:lpstr>
      <vt:lpstr>Stabilizer Code Basics</vt:lpstr>
      <vt:lpstr>Surface Code</vt:lpstr>
      <vt:lpstr>Surface Code Structure</vt:lpstr>
      <vt:lpstr>Surface Code Cycles </vt:lpstr>
      <vt:lpstr>Surface Code Errors  </vt:lpstr>
      <vt:lpstr>4 Qubit Example</vt:lpstr>
      <vt:lpstr>Errors on 4 Qubit Example</vt:lpstr>
      <vt:lpstr>Errors on 4 – Qubit Example   </vt:lpstr>
      <vt:lpstr>Surface Code Logical Qubit</vt:lpstr>
      <vt:lpstr>9 Qubit Example</vt:lpstr>
      <vt:lpstr>Stochastic Noise</vt:lpstr>
      <vt:lpstr>Traditional Noise </vt:lpstr>
      <vt:lpstr>Lindblad Formalism </vt:lpstr>
      <vt:lpstr>Noisy Gate </vt:lpstr>
      <vt:lpstr>Noisy Gates  Single Qubit Noise  </vt:lpstr>
      <vt:lpstr>Depolarizing Noise </vt:lpstr>
      <vt:lpstr>Depolarizing Noise </vt:lpstr>
      <vt:lpstr>Additional Noise </vt:lpstr>
      <vt:lpstr>Noise Extension</vt:lpstr>
      <vt:lpstr>Noise Extensions </vt:lpstr>
      <vt:lpstr> Measurement Implementation</vt:lpstr>
      <vt:lpstr>Noisy Reset Gate Implementation</vt:lpstr>
      <vt:lpstr>Noisy Hadamard Gate Implementation</vt:lpstr>
      <vt:lpstr>Results</vt:lpstr>
      <vt:lpstr>Effect of Noise Model over on Measurement Outcomes</vt:lpstr>
      <vt:lpstr>Single-Cycle Surface Code Behavior Under Varying Noise</vt:lpstr>
      <vt:lpstr>PowerPoint Presentation</vt:lpstr>
      <vt:lpstr>PowerPoint Presentation</vt:lpstr>
      <vt:lpstr>PowerPoint Presentation</vt:lpstr>
      <vt:lpstr>PowerPoint Presentation</vt:lpstr>
      <vt:lpstr>Effects of noise model over many surface code cycles’ trajectory</vt:lpstr>
      <vt:lpstr>Comparison of absolute fidelity of Qiskit noise model and stochastic noise model over a range of depolarizing noise strengths. </vt:lpstr>
      <vt:lpstr>Hellinger distance focuses on differences in measurement statistics, making it particularly useful for evaluating the practical impact of noise on observable outcomes*</vt:lpstr>
      <vt:lpstr>Stochastic model evolves from an absolute Tr(𝜌) near unity toward,0.5, the value expected for a maximally mixed state, while the Qiskit trace remains fixed at 1</vt:lpstr>
      <vt:lpstr>Future Work</vt:lpstr>
      <vt:lpstr>Surface Code Extensions</vt:lpstr>
      <vt:lpstr>Potential Noisy Gates Library Improvements</vt:lpstr>
      <vt:lpstr>Questions?</vt:lpstr>
      <vt:lpstr>References</vt:lpstr>
      <vt:lpstr>EXTRA MATERIAL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Nathan Pacey</dc:creator>
  <cp:lastModifiedBy>Nathan James Pacey</cp:lastModifiedBy>
  <cp:revision>1</cp:revision>
  <dcterms:modified xsi:type="dcterms:W3CDTF">2025-06-11T19:30:14Z</dcterms:modified>
</cp:coreProperties>
</file>